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Override PartName="/ppt/charts/style13.xml" ContentType="application/vnd.ms-office.chartstyle+xml"/>
  <Override PartName="/ppt/charts/colors13.xml" ContentType="application/vnd.ms-office.chartcolorstyle+xml"/>
  <Override PartName="/ppt/charts/style14.xml" ContentType="application/vnd.ms-office.chartstyle+xml"/>
  <Override PartName="/ppt/charts/colors14.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57" r:id="rId4"/>
    <p:sldId id="258" r:id="rId5"/>
    <p:sldId id="259" r:id="rId6"/>
    <p:sldId id="260" r:id="rId7"/>
    <p:sldId id="266" r:id="rId8"/>
    <p:sldId id="262" r:id="rId9"/>
    <p:sldId id="263" r:id="rId10"/>
    <p:sldId id="271" r:id="rId11"/>
    <p:sldId id="273" r:id="rId1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宮崎　愛子" initials="宮崎　愛子"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9274" autoAdjust="0"/>
  </p:normalViewPr>
  <p:slideViewPr>
    <p:cSldViewPr snapToGrid="0">
      <p:cViewPr>
        <p:scale>
          <a:sx n="82" d="100"/>
          <a:sy n="82" d="100"/>
        </p:scale>
        <p:origin x="-22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年齢について</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A3CF-42E9-B577-6836153A545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A3CF-42E9-B577-6836153A5450}"/>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A3CF-42E9-B577-6836153A5450}"/>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A3CF-42E9-B577-6836153A5450}"/>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A3CF-42E9-B577-6836153A5450}"/>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A3CF-42E9-B577-6836153A5450}"/>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D-A3CF-42E9-B577-6836153A5450}"/>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F-A3CF-42E9-B577-6836153A5450}"/>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ja-JP"/>
                </a:p>
              </c:txPr>
              <c:dLblPos val="outEnd"/>
              <c:showLegendKey val="0"/>
              <c:showVal val="0"/>
              <c:showCatName val="1"/>
              <c:showSerName val="0"/>
              <c:showPercent val="1"/>
              <c:showBubbleSize val="0"/>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ja-JP"/>
                </a:p>
              </c:txPr>
              <c:dLblPos val="outEnd"/>
              <c:showLegendKey val="0"/>
              <c:showVal val="0"/>
              <c:showCatName val="1"/>
              <c:showSerName val="0"/>
              <c:showPercent val="1"/>
              <c:showBubbleSize val="0"/>
            </c:dLbl>
            <c:dLbl>
              <c:idx val="6"/>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7"/>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60000"/>
                        </a:schemeClr>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Sheet1!$A$2:$A$9</c:f>
              <c:strCache>
                <c:ptCount val="7"/>
                <c:pt idx="0">
                  <c:v>10代</c:v>
                </c:pt>
                <c:pt idx="1">
                  <c:v>20代</c:v>
                </c:pt>
                <c:pt idx="2">
                  <c:v>30代</c:v>
                </c:pt>
                <c:pt idx="3">
                  <c:v>40代</c:v>
                </c:pt>
                <c:pt idx="4">
                  <c:v>50代</c:v>
                </c:pt>
                <c:pt idx="5">
                  <c:v>60代</c:v>
                </c:pt>
                <c:pt idx="6">
                  <c:v>70代以上</c:v>
                </c:pt>
              </c:strCache>
            </c:strRef>
          </c:cat>
          <c:val>
            <c:numRef>
              <c:f>Sheet1!$B$2:$B$9</c:f>
              <c:numCache>
                <c:formatCode>General</c:formatCode>
                <c:ptCount val="8"/>
                <c:pt idx="0">
                  <c:v>1</c:v>
                </c:pt>
                <c:pt idx="1">
                  <c:v>20</c:v>
                </c:pt>
                <c:pt idx="2">
                  <c:v>16</c:v>
                </c:pt>
                <c:pt idx="3">
                  <c:v>16</c:v>
                </c:pt>
                <c:pt idx="4">
                  <c:v>15</c:v>
                </c:pt>
                <c:pt idx="5">
                  <c:v>19</c:v>
                </c:pt>
                <c:pt idx="6">
                  <c:v>13</c:v>
                </c:pt>
              </c:numCache>
            </c:numRef>
          </c:val>
          <c:extLst xmlns:c16r2="http://schemas.microsoft.com/office/drawing/2015/06/chart">
            <c:ext xmlns:c16="http://schemas.microsoft.com/office/drawing/2014/chart" uri="{C3380CC4-5D6E-409C-BE32-E72D297353CC}">
              <c16:uniqueId val="{00000000-AE58-4202-9D8D-4BAE9BD5FBD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solidFill>
                <a:latin typeface="+mn-lt"/>
                <a:ea typeface="+mn-ea"/>
                <a:cs typeface="+mn-cs"/>
              </a:defRPr>
            </a:pPr>
            <a:r>
              <a:rPr lang="ja-JP" altLang="en-US" dirty="0">
                <a:solidFill>
                  <a:schemeClr val="tx1"/>
                </a:solidFill>
              </a:rPr>
              <a:t>本庁</a:t>
            </a:r>
            <a:endParaRPr lang="en-US" altLang="ja-JP" dirty="0">
              <a:solidFill>
                <a:schemeClr val="tx1"/>
              </a:solidFill>
            </a:endParaRPr>
          </a:p>
        </c:rich>
      </c:tx>
      <c:layout>
        <c:manualLayout>
          <c:xMode val="edge"/>
          <c:yMode val="edge"/>
          <c:x val="2.507402443679415E-2"/>
          <c:y val="0"/>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531904261327034"/>
          <c:y val="0.16490745261395862"/>
          <c:w val="0.80771299109298478"/>
          <c:h val="0.64196962627499177"/>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CAEC-4017-A485-A4972FAE270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CAEC-4017-A485-A4972FAE2700}"/>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CAEC-4017-A485-A4972FAE2700}"/>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CAEC-4017-A485-A4972FAE2700}"/>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CAEC-4017-A485-A4972FAE2700}"/>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CAEC-4017-A485-A4972FAE2700}"/>
              </c:ext>
            </c:extLst>
          </c:dPt>
          <c:dLbls>
            <c:dLbl>
              <c:idx val="0"/>
              <c:layout>
                <c:manualLayout>
                  <c:x val="-1.0704674105836582E-2"/>
                  <c:y val="-0.14076124336314763"/>
                </c:manualLayout>
              </c:layout>
              <c:tx>
                <c:rich>
                  <a:bodyPr wrap="square" lIns="38100" tIns="19050" rIns="38100" bIns="19050" anchor="ctr">
                    <a:noAutofit/>
                  </a:bodyPr>
                  <a:lstStyle/>
                  <a:p>
                    <a:pPr>
                      <a:defRPr sz="1400"/>
                    </a:pPr>
                    <a:r>
                      <a:rPr lang="ja-JP" altLang="en-US" sz="1400" baseline="0" dirty="0" smtClean="0">
                        <a:solidFill>
                          <a:schemeClr val="accent1"/>
                        </a:solidFill>
                      </a:rPr>
                      <a:t>大変良い</a:t>
                    </a:r>
                    <a:endParaRPr lang="en-US" altLang="ja-JP" sz="1400" baseline="0" dirty="0" smtClean="0">
                      <a:solidFill>
                        <a:schemeClr val="accent1"/>
                      </a:solidFill>
                    </a:endParaRPr>
                  </a:p>
                  <a:p>
                    <a:pPr>
                      <a:defRPr sz="1400"/>
                    </a:pPr>
                    <a:r>
                      <a:rPr lang="en-US" altLang="ja-JP" sz="1400" baseline="0" dirty="0" smtClean="0">
                        <a:solidFill>
                          <a:schemeClr val="accent1"/>
                        </a:solidFill>
                      </a:rPr>
                      <a:t>38</a:t>
                    </a:r>
                    <a:r>
                      <a:rPr lang="ja-JP" altLang="en-US" sz="1400" baseline="0" dirty="0" smtClean="0">
                        <a:solidFill>
                          <a:schemeClr val="accent1"/>
                        </a:solidFill>
                      </a:rPr>
                      <a:t>％</a:t>
                    </a:r>
                    <a:endParaRPr lang="ja-JP" altLang="en-US" sz="1200" baseline="0" dirty="0">
                      <a:solidFill>
                        <a:schemeClr val="accent1"/>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6959212204188234"/>
                      <c:h val="0.17668838336372455"/>
                    </c:manualLayout>
                  </c15:layout>
                  <c15:dlblFieldTable/>
                  <c15:showDataLabelsRange val="0"/>
                </c:ext>
                <c:ext xmlns:c16="http://schemas.microsoft.com/office/drawing/2014/chart" uri="{C3380CC4-5D6E-409C-BE32-E72D297353CC}">
                  <c16:uniqueId val="{00000001-CAEC-4017-A485-A4972FAE2700}"/>
                </c:ext>
              </c:extLst>
            </c:dLbl>
            <c:dLbl>
              <c:idx val="1"/>
              <c:layout/>
              <c:tx>
                <c:rich>
                  <a:bodyPr wrap="square" lIns="38100" tIns="19050" rIns="38100" bIns="19050" anchor="ctr">
                    <a:noAutofit/>
                  </a:bodyPr>
                  <a:lstStyle/>
                  <a:p>
                    <a:pPr>
                      <a:defRPr sz="1400"/>
                    </a:pPr>
                    <a:r>
                      <a:rPr lang="ja-JP" altLang="en-US" sz="1400" baseline="0" dirty="0" smtClean="0">
                        <a:solidFill>
                          <a:schemeClr val="accent2"/>
                        </a:solidFill>
                      </a:rPr>
                      <a:t>良い</a:t>
                    </a:r>
                    <a:endParaRPr lang="en-US" altLang="ja-JP" sz="1400" baseline="0" dirty="0" smtClean="0">
                      <a:solidFill>
                        <a:schemeClr val="accent2"/>
                      </a:solidFill>
                    </a:endParaRPr>
                  </a:p>
                  <a:p>
                    <a:pPr>
                      <a:defRPr sz="1400"/>
                    </a:pPr>
                    <a:r>
                      <a:rPr lang="en-US" altLang="ja-JP" sz="1400" baseline="0" dirty="0" smtClean="0">
                        <a:solidFill>
                          <a:schemeClr val="accent2"/>
                        </a:solidFill>
                      </a:rPr>
                      <a:t>50</a:t>
                    </a:r>
                    <a:r>
                      <a:rPr lang="ja-JP" altLang="en-US" sz="1400" baseline="0" dirty="0" smtClean="0">
                        <a:solidFill>
                          <a:schemeClr val="accent2"/>
                        </a:solidFill>
                      </a:rPr>
                      <a:t>％</a:t>
                    </a:r>
                    <a:endParaRPr lang="ja-JP" altLang="en-US" sz="1200" baseline="0" dirty="0">
                      <a:solidFill>
                        <a:schemeClr val="accent2"/>
                      </a:solidFill>
                    </a:endParaRPr>
                  </a:p>
                </c:rich>
              </c:tx>
              <c:spPr>
                <a:solidFill>
                  <a:prstClr val="white"/>
                </a:solidFill>
                <a:ln>
                  <a:solidFill>
                    <a:srgbClr val="4472C4"/>
                  </a:solidFill>
                </a:ln>
                <a:effectLst/>
              </c:spPr>
              <c:dLblPos val="outEnd"/>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3-CAEC-4017-A485-A4972FAE2700}"/>
                </c:ext>
              </c:extLst>
            </c:dLbl>
            <c:dLbl>
              <c:idx val="2"/>
              <c:layout>
                <c:manualLayout>
                  <c:x val="-0.25079804303351477"/>
                  <c:y val="0.13497653473178539"/>
                </c:manualLayout>
              </c:layout>
              <c:tx>
                <c:rich>
                  <a:bodyPr/>
                  <a:lstStyle/>
                  <a:p>
                    <a:r>
                      <a:rPr lang="ja-JP" altLang="en-US" sz="1400" baseline="0" dirty="0" smtClean="0">
                        <a:solidFill>
                          <a:schemeClr val="accent3"/>
                        </a:solidFill>
                      </a:rPr>
                      <a:t>普通</a:t>
                    </a:r>
                    <a:endParaRPr lang="en-US" altLang="ja-JP" sz="1400" baseline="0" dirty="0" smtClean="0">
                      <a:solidFill>
                        <a:schemeClr val="accent3"/>
                      </a:solidFill>
                    </a:endParaRPr>
                  </a:p>
                  <a:p>
                    <a:r>
                      <a:rPr lang="en-US" altLang="ja-JP" sz="1400" baseline="0" dirty="0" smtClean="0">
                        <a:solidFill>
                          <a:schemeClr val="accent3"/>
                        </a:solidFill>
                      </a:rPr>
                      <a:t>11</a:t>
                    </a:r>
                    <a:r>
                      <a:rPr lang="ja-JP" altLang="en-US" sz="1400" baseline="0" dirty="0" smtClean="0">
                        <a:solidFill>
                          <a:schemeClr val="accent3"/>
                        </a:solidFill>
                      </a:rPr>
                      <a:t>％</a:t>
                    </a:r>
                    <a:endParaRPr lang="ja-JP" altLang="en-US" baseline="0" dirty="0">
                      <a:solidFill>
                        <a:schemeClr val="accent3"/>
                      </a:solidFill>
                    </a:endParaRPr>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5-CAEC-4017-A485-A4972FAE2700}"/>
                </c:ext>
              </c:extLst>
            </c:dLbl>
            <c:dLbl>
              <c:idx val="3"/>
              <c:layout>
                <c:manualLayout>
                  <c:x val="1.2234050879683649E-2"/>
                  <c:y val="-3.3289859451318106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AEC-4017-A485-A4972FAE2700}"/>
                </c:ext>
              </c:extLst>
            </c:dLbl>
            <c:dLbl>
              <c:idx val="4"/>
              <c:layout>
                <c:manualLayout>
                  <c:x val="0.23856399215383114"/>
                  <c:y val="-3.0851779367265228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CAEC-4017-A485-A4972FAE2700}"/>
                </c:ext>
              </c:extLst>
            </c:dLbl>
            <c:dLbl>
              <c:idx val="5"/>
              <c:layout>
                <c:manualLayout>
                  <c:x val="-0.16821819959565024"/>
                  <c:y val="-3.0851779367265228E-2"/>
                </c:manualLayout>
              </c:layout>
              <c:tx>
                <c:rich>
                  <a:bodyPr/>
                  <a:lstStyle/>
                  <a:p>
                    <a:r>
                      <a:rPr lang="ja-JP" altLang="en-US" sz="1400" baseline="0" dirty="0" smtClean="0">
                        <a:solidFill>
                          <a:schemeClr val="accent6"/>
                        </a:solidFill>
                      </a:rPr>
                      <a:t>未回答</a:t>
                    </a:r>
                    <a:endParaRPr lang="en-US" altLang="ja-JP" sz="1400" baseline="0" dirty="0" smtClean="0">
                      <a:solidFill>
                        <a:schemeClr val="accent6"/>
                      </a:solidFill>
                    </a:endParaRPr>
                  </a:p>
                  <a:p>
                    <a:r>
                      <a:rPr lang="en-US" altLang="ja-JP" sz="1400" baseline="0" dirty="0" smtClean="0">
                        <a:solidFill>
                          <a:schemeClr val="accent6"/>
                        </a:solidFill>
                      </a:rPr>
                      <a:t>1</a:t>
                    </a:r>
                    <a:r>
                      <a:rPr lang="ja-JP" altLang="en-US" sz="1400" baseline="0" dirty="0" smtClean="0">
                        <a:solidFill>
                          <a:schemeClr val="accent6"/>
                        </a:solidFill>
                      </a:rPr>
                      <a:t>％</a:t>
                    </a:r>
                    <a:endParaRPr lang="ja-JP" altLang="en-US" baseline="0" dirty="0">
                      <a:solidFill>
                        <a:schemeClr val="accent6"/>
                      </a:solidFill>
                    </a:endParaRPr>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B-CAEC-4017-A485-A4972FAE2700}"/>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Sheet1!$A$2:$A$7</c:f>
              <c:strCache>
                <c:ptCount val="6"/>
                <c:pt idx="0">
                  <c:v>大変良い</c:v>
                </c:pt>
                <c:pt idx="1">
                  <c:v>良い</c:v>
                </c:pt>
                <c:pt idx="2">
                  <c:v>普通</c:v>
                </c:pt>
                <c:pt idx="3">
                  <c:v>悪い</c:v>
                </c:pt>
                <c:pt idx="4">
                  <c:v>大変悪い</c:v>
                </c:pt>
                <c:pt idx="5">
                  <c:v>未回答</c:v>
                </c:pt>
              </c:strCache>
            </c:strRef>
          </c:cat>
          <c:val>
            <c:numRef>
              <c:f>Sheet1!$B$2:$B$7</c:f>
              <c:numCache>
                <c:formatCode>General</c:formatCode>
                <c:ptCount val="6"/>
                <c:pt idx="0">
                  <c:v>38</c:v>
                </c:pt>
                <c:pt idx="1">
                  <c:v>50</c:v>
                </c:pt>
                <c:pt idx="2">
                  <c:v>11</c:v>
                </c:pt>
                <c:pt idx="3">
                  <c:v>0</c:v>
                </c:pt>
                <c:pt idx="4">
                  <c:v>0</c:v>
                </c:pt>
                <c:pt idx="5">
                  <c:v>1</c:v>
                </c:pt>
              </c:numCache>
            </c:numRef>
          </c:val>
          <c:extLst xmlns:c16r2="http://schemas.microsoft.com/office/drawing/2015/06/chart">
            <c:ext xmlns:c16="http://schemas.microsoft.com/office/drawing/2014/chart" uri="{C3380CC4-5D6E-409C-BE32-E72D297353CC}">
              <c16:uniqueId val="{00000000-8844-4FFB-B555-56CC02D17D73}"/>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0170589373968672E-2"/>
          <c:y val="0.23070719422258493"/>
          <c:w val="0.88812331383598686"/>
          <c:h val="0.75992633677766175"/>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48B5-4C32-988F-ACB23DE79F96}"/>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48B5-4C32-988F-ACB23DE79F96}"/>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48B5-4C32-988F-ACB23DE79F96}"/>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48B5-4C32-988F-ACB23DE79F96}"/>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48B5-4C32-988F-ACB23DE79F96}"/>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6-48B5-4C32-988F-ACB23DE79F96}"/>
              </c:ext>
            </c:extLst>
          </c:dPt>
          <c:dLbls>
            <c:dLbl>
              <c:idx val="0"/>
              <c:layout>
                <c:manualLayout>
                  <c:x val="2.3520902229447808E-2"/>
                  <c:y val="0.52927261255527225"/>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48B5-4C32-988F-ACB23DE79F96}"/>
                </c:ext>
              </c:extLst>
            </c:dLbl>
            <c:dLbl>
              <c:idx val="1"/>
              <c:layout>
                <c:manualLayout>
                  <c:x val="-9.8188710971091872E-2"/>
                  <c:y val="-7.2355454921696996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2-48B5-4C32-988F-ACB23DE79F96}"/>
                </c:ext>
              </c:extLst>
            </c:dLbl>
            <c:dLbl>
              <c:idx val="2"/>
              <c:layout>
                <c:manualLayout>
                  <c:x val="-0.1627126105893156"/>
                  <c:y val="4.134597424096971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5687286737764569"/>
                      <c:h val="0.24799364183561476"/>
                    </c:manualLayout>
                  </c15:layout>
                </c:ext>
                <c:ext xmlns:c16="http://schemas.microsoft.com/office/drawing/2014/chart" uri="{C3380CC4-5D6E-409C-BE32-E72D297353CC}">
                  <c16:uniqueId val="{00000003-48B5-4C32-988F-ACB23DE79F96}"/>
                </c:ext>
              </c:extLst>
            </c:dLbl>
            <c:dLbl>
              <c:idx val="3"/>
              <c:layout>
                <c:manualLayout>
                  <c:x val="0.44648517574459695"/>
                  <c:y val="0.13258568751910629"/>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2601355821530255"/>
                      <c:h val="0.24799364183561476"/>
                    </c:manualLayout>
                  </c15:layout>
                </c:ext>
                <c:ext xmlns:c16="http://schemas.microsoft.com/office/drawing/2014/chart" uri="{C3380CC4-5D6E-409C-BE32-E72D297353CC}">
                  <c16:uniqueId val="{00000004-48B5-4C32-988F-ACB23DE79F96}"/>
                </c:ext>
              </c:extLst>
            </c:dLbl>
            <c:dLbl>
              <c:idx val="4"/>
              <c:layout>
                <c:manualLayout>
                  <c:x val="-5.6167789986368608E-2"/>
                  <c:y val="0"/>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r>
                      <a:rPr lang="ja-JP" altLang="en-US" sz="1400" baseline="0" dirty="0" smtClean="0"/>
                      <a:t>大変悪い</a:t>
                    </a:r>
                    <a:endParaRPr lang="en-US" altLang="ja-JP" sz="1400" baseline="0" dirty="0" smtClean="0"/>
                  </a:p>
                  <a:p>
                    <a:pPr>
                      <a:defRPr sz="1400" b="1" i="0" u="none" strike="noStrike" kern="1200" baseline="0">
                        <a:solidFill>
                          <a:schemeClr val="accent1"/>
                        </a:solidFill>
                        <a:latin typeface="+mn-lt"/>
                        <a:ea typeface="+mn-ea"/>
                        <a:cs typeface="+mn-cs"/>
                      </a:defRPr>
                    </a:pPr>
                    <a:r>
                      <a:rPr lang="en-US" altLang="ja-JP" sz="1400" baseline="0" dirty="0" smtClean="0"/>
                      <a:t>0</a:t>
                    </a:r>
                    <a:r>
                      <a:rPr lang="ja-JP" altLang="en-US" sz="1400" baseline="0" dirty="0" smtClean="0"/>
                      <a:t>％</a:t>
                    </a:r>
                    <a:endParaRPr lang="ja-JP" altLang="en-US" sz="105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677010954341194"/>
                      <c:h val="0.22222061878878563"/>
                    </c:manualLayout>
                  </c15:layout>
                  <c15:dlblFieldTable/>
                  <c15:showDataLabelsRange val="0"/>
                </c:ext>
                <c:ext xmlns:c16="http://schemas.microsoft.com/office/drawing/2014/chart" uri="{C3380CC4-5D6E-409C-BE32-E72D297353CC}">
                  <c16:uniqueId val="{00000005-48B5-4C32-988F-ACB23DE79F96}"/>
                </c:ext>
              </c:extLst>
            </c:dLbl>
            <c:dLbl>
              <c:idx val="5"/>
              <c:layout>
                <c:manualLayout>
                  <c:x val="0.20555464558913708"/>
                  <c:y val="1.0489339003857585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6-48B5-4C32-988F-ACB23DE79F96}"/>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大変良い</c:v>
                </c:pt>
                <c:pt idx="1">
                  <c:v>良い</c:v>
                </c:pt>
                <c:pt idx="2">
                  <c:v>普通</c:v>
                </c:pt>
                <c:pt idx="3">
                  <c:v>悪い</c:v>
                </c:pt>
                <c:pt idx="4">
                  <c:v>大変悪い</c:v>
                </c:pt>
                <c:pt idx="5">
                  <c:v>未回答</c:v>
                </c:pt>
              </c:strCache>
            </c:strRef>
          </c:cat>
          <c:val>
            <c:numRef>
              <c:f>Sheet1!$B$2:$B$7</c:f>
              <c:numCache>
                <c:formatCode>General</c:formatCode>
                <c:ptCount val="6"/>
                <c:pt idx="0">
                  <c:v>31</c:v>
                </c:pt>
                <c:pt idx="1">
                  <c:v>56</c:v>
                </c:pt>
                <c:pt idx="2">
                  <c:v>12</c:v>
                </c:pt>
                <c:pt idx="3">
                  <c:v>0</c:v>
                </c:pt>
                <c:pt idx="4">
                  <c:v>0</c:v>
                </c:pt>
                <c:pt idx="5">
                  <c:v>1</c:v>
                </c:pt>
              </c:numCache>
            </c:numRef>
          </c:val>
          <c:extLst xmlns:c16r2="http://schemas.microsoft.com/office/drawing/2015/06/chart">
            <c:ext xmlns:c16="http://schemas.microsoft.com/office/drawing/2014/chart" uri="{C3380CC4-5D6E-409C-BE32-E72D297353CC}">
              <c16:uniqueId val="{00000000-48B5-4C32-988F-ACB23DE79F96}"/>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baseline="0">
                <a:solidFill>
                  <a:schemeClr val="tx1"/>
                </a:solidFill>
                <a:latin typeface="+mn-lt"/>
                <a:ea typeface="+mn-ea"/>
                <a:cs typeface="+mn-cs"/>
              </a:defRPr>
            </a:pPr>
            <a:r>
              <a:rPr lang="ja-JP" altLang="en-US" sz="2400" dirty="0">
                <a:solidFill>
                  <a:schemeClr val="tx1"/>
                </a:solidFill>
              </a:rPr>
              <a:t>マイナンバーカード出張窓口</a:t>
            </a:r>
            <a:endParaRPr lang="en-US" altLang="ja-JP" sz="2400" dirty="0">
              <a:solidFill>
                <a:schemeClr val="tx1"/>
              </a:solidFill>
            </a:endParaRPr>
          </a:p>
        </c:rich>
      </c:tx>
      <c:layout>
        <c:manualLayout>
          <c:xMode val="edge"/>
          <c:yMode val="edge"/>
          <c:x val="0.20904492277662784"/>
          <c:y val="1.9282362104540769E-2"/>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0684620733183873E-2"/>
          <c:y val="0.37521168845168706"/>
          <c:w val="0.83499382006834011"/>
          <c:h val="0.62427148351206208"/>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A8C0-4016-980A-78E66CA9D65F}"/>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A8C0-4016-980A-78E66CA9D65F}"/>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A8C0-4016-980A-78E66CA9D65F}"/>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A8C0-4016-980A-78E66CA9D65F}"/>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A8C0-4016-980A-78E66CA9D65F}"/>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6-A8C0-4016-980A-78E66CA9D65F}"/>
              </c:ext>
            </c:extLst>
          </c:dPt>
          <c:dLbls>
            <c:dLbl>
              <c:idx val="0"/>
              <c:layout/>
              <c:tx>
                <c:rich>
                  <a:bodyPr/>
                  <a:lstStyle/>
                  <a:p>
                    <a:r>
                      <a:rPr lang="ja-JP" altLang="en-US" sz="1400" baseline="0" dirty="0" smtClean="0">
                        <a:solidFill>
                          <a:schemeClr val="accent1"/>
                        </a:solidFill>
                      </a:rPr>
                      <a:t>大変良い</a:t>
                    </a:r>
                    <a:endParaRPr lang="en-US" altLang="ja-JP" sz="1400" baseline="0" dirty="0" smtClean="0">
                      <a:solidFill>
                        <a:schemeClr val="accent1"/>
                      </a:solidFill>
                    </a:endParaRPr>
                  </a:p>
                  <a:p>
                    <a:r>
                      <a:rPr lang="en-US" altLang="ja-JP" sz="1400" baseline="0" dirty="0" smtClean="0">
                        <a:solidFill>
                          <a:schemeClr val="accent1"/>
                        </a:solidFill>
                      </a:rPr>
                      <a:t>66</a:t>
                    </a:r>
                    <a:r>
                      <a:rPr lang="ja-JP" altLang="en-US" sz="1400" baseline="0" dirty="0" smtClean="0">
                        <a:solidFill>
                          <a:schemeClr val="accent1"/>
                        </a:solidFill>
                      </a:rPr>
                      <a:t>％</a:t>
                    </a:r>
                    <a:endParaRPr lang="ja-JP" altLang="en-US" sz="1200" baseline="0" dirty="0">
                      <a:solidFill>
                        <a:schemeClr val="accent1"/>
                      </a:solidFill>
                    </a:endParaRPr>
                  </a:p>
                </c:rich>
              </c:tx>
              <c:dLblPos val="outEnd"/>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1-A8C0-4016-980A-78E66CA9D65F}"/>
                </c:ext>
              </c:extLst>
            </c:dLbl>
            <c:dLbl>
              <c:idx val="1"/>
              <c:layout>
                <c:manualLayout>
                  <c:x val="-3.0004742338660288E-2"/>
                  <c:y val="1.9282362104540414E-3"/>
                </c:manualLayout>
              </c:layout>
              <c:tx>
                <c:rich>
                  <a:bodyPr wrap="square" lIns="38100" tIns="19050" rIns="38100" bIns="19050" anchor="ctr">
                    <a:noAutofit/>
                  </a:bodyPr>
                  <a:lstStyle/>
                  <a:p>
                    <a:pPr>
                      <a:defRPr sz="1400"/>
                    </a:pPr>
                    <a:r>
                      <a:rPr lang="ja-JP" altLang="en-US" sz="1400" baseline="0" dirty="0" smtClean="0">
                        <a:solidFill>
                          <a:schemeClr val="accent2"/>
                        </a:solidFill>
                      </a:rPr>
                      <a:t>良い</a:t>
                    </a:r>
                    <a:endParaRPr lang="en-US" altLang="ja-JP" sz="1400" baseline="0" dirty="0" smtClean="0">
                      <a:solidFill>
                        <a:schemeClr val="accent2"/>
                      </a:solidFill>
                    </a:endParaRPr>
                  </a:p>
                  <a:p>
                    <a:pPr>
                      <a:defRPr sz="1400"/>
                    </a:pPr>
                    <a:r>
                      <a:rPr lang="en-US" altLang="ja-JP" sz="1400" baseline="0" dirty="0" smtClean="0">
                        <a:solidFill>
                          <a:schemeClr val="accent2"/>
                        </a:solidFill>
                      </a:rPr>
                      <a:t>29</a:t>
                    </a:r>
                    <a:r>
                      <a:rPr lang="ja-JP" altLang="en-US" sz="1400" baseline="0" dirty="0" smtClean="0">
                        <a:solidFill>
                          <a:schemeClr val="accent2"/>
                        </a:solidFill>
                      </a:rPr>
                      <a:t>％</a:t>
                    </a:r>
                    <a:endParaRPr lang="ja-JP" altLang="en-US" sz="1200" baseline="0" dirty="0">
                      <a:solidFill>
                        <a:schemeClr val="accent2"/>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7.5019015174338219E-2"/>
                      <c:h val="0.19211427304735718"/>
                    </c:manualLayout>
                  </c15:layout>
                  <c15:dlblFieldTable/>
                  <c15:showDataLabelsRange val="0"/>
                </c:ext>
                <c:ext xmlns:c16="http://schemas.microsoft.com/office/drawing/2014/chart" uri="{C3380CC4-5D6E-409C-BE32-E72D297353CC}">
                  <c16:uniqueId val="{00000002-A8C0-4016-980A-78E66CA9D65F}"/>
                </c:ext>
              </c:extLst>
            </c:dLbl>
            <c:dLbl>
              <c:idx val="2"/>
              <c:layout>
                <c:manualLayout>
                  <c:x val="-6.9101830840550951E-2"/>
                  <c:y val="-2.6995306946357111E-2"/>
                </c:manualLayout>
              </c:layout>
              <c:tx>
                <c:rich>
                  <a:bodyPr/>
                  <a:lstStyle/>
                  <a:p>
                    <a:r>
                      <a:rPr lang="ja-JP" altLang="en-US" sz="1400" baseline="0" dirty="0" smtClean="0">
                        <a:solidFill>
                          <a:schemeClr val="accent3"/>
                        </a:solidFill>
                      </a:rPr>
                      <a:t>普通</a:t>
                    </a:r>
                    <a:endParaRPr lang="en-US" altLang="ja-JP" sz="1400" baseline="0" dirty="0" smtClean="0">
                      <a:solidFill>
                        <a:schemeClr val="accent3"/>
                      </a:solidFill>
                    </a:endParaRPr>
                  </a:p>
                  <a:p>
                    <a:r>
                      <a:rPr lang="en-US" altLang="ja-JP" sz="1400" baseline="0" dirty="0" smtClean="0">
                        <a:solidFill>
                          <a:schemeClr val="accent3"/>
                        </a:solidFill>
                      </a:rPr>
                      <a:t>5</a:t>
                    </a:r>
                    <a:r>
                      <a:rPr lang="ja-JP" altLang="en-US" sz="1400" baseline="0" dirty="0" smtClean="0">
                        <a:solidFill>
                          <a:schemeClr val="accent3"/>
                        </a:solidFill>
                      </a:rPr>
                      <a:t>％</a:t>
                    </a:r>
                    <a:endParaRPr lang="ja-JP" altLang="en-US" sz="1200" baseline="0" dirty="0">
                      <a:solidFill>
                        <a:schemeClr val="accent3"/>
                      </a:solidFill>
                    </a:endParaRPr>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3-A8C0-4016-980A-78E66CA9D65F}"/>
                </c:ext>
              </c:extLst>
            </c:dLbl>
            <c:dLbl>
              <c:idx val="3"/>
              <c:layout>
                <c:manualLayout>
                  <c:x val="-2.2730865408076017E-2"/>
                  <c:y val="-4.6277669050897842E-2"/>
                </c:manualLayout>
              </c:layout>
              <c:tx>
                <c:rich>
                  <a:bodyPr wrap="square" lIns="38100" tIns="19050" rIns="38100" bIns="19050" anchor="ctr">
                    <a:noAutofit/>
                  </a:bodyPr>
                  <a:lstStyle/>
                  <a:p>
                    <a:pPr>
                      <a:defRPr sz="1400"/>
                    </a:pPr>
                    <a:r>
                      <a:rPr lang="ja-JP" altLang="en-US" sz="1400" baseline="0" dirty="0" smtClean="0"/>
                      <a:t>悪い</a:t>
                    </a:r>
                    <a:endParaRPr lang="en-US" altLang="ja-JP" sz="1400" baseline="0" dirty="0" smtClean="0"/>
                  </a:p>
                  <a:p>
                    <a:pPr>
                      <a:defRPr sz="1400"/>
                    </a:pPr>
                    <a:r>
                      <a:rPr lang="en-US" altLang="ja-JP" sz="1400" baseline="0" dirty="0" smtClean="0"/>
                      <a:t>0</a:t>
                    </a:r>
                    <a:r>
                      <a:rPr lang="ja-JP" altLang="en-US" sz="1400" baseline="0" dirty="0" smtClean="0"/>
                      <a:t>％</a:t>
                    </a:r>
                    <a:endParaRPr lang="ja-JP" altLang="en-US" sz="11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7.1417586974376487E-2"/>
                      <c:h val="0.16277744965709279"/>
                    </c:manualLayout>
                  </c15:layout>
                  <c15:dlblFieldTable/>
                  <c15:showDataLabelsRange val="0"/>
                </c:ext>
                <c:ext xmlns:c16="http://schemas.microsoft.com/office/drawing/2014/chart" uri="{C3380CC4-5D6E-409C-BE32-E72D297353CC}">
                  <c16:uniqueId val="{00000004-A8C0-4016-980A-78E66CA9D65F}"/>
                </c:ext>
              </c:extLst>
            </c:dLbl>
            <c:dLbl>
              <c:idx val="4"/>
              <c:layout>
                <c:manualLayout>
                  <c:x val="9.4560400097595892E-2"/>
                  <c:y val="-4.2421196629989694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A8C0-4016-980A-78E66CA9D65F}"/>
                </c:ext>
              </c:extLst>
            </c:dLbl>
            <c:dLbl>
              <c:idx val="5"/>
              <c:layout>
                <c:manualLayout>
                  <c:x val="0.20003161559106836"/>
                  <c:y val="0"/>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A8C0-4016-980A-78E66CA9D65F}"/>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Sheet1!$A$2:$A$7</c:f>
              <c:strCache>
                <c:ptCount val="6"/>
                <c:pt idx="0">
                  <c:v>大変良い</c:v>
                </c:pt>
                <c:pt idx="1">
                  <c:v>良い</c:v>
                </c:pt>
                <c:pt idx="2">
                  <c:v>普通</c:v>
                </c:pt>
                <c:pt idx="3">
                  <c:v>悪い</c:v>
                </c:pt>
                <c:pt idx="4">
                  <c:v>大変悪い</c:v>
                </c:pt>
                <c:pt idx="5">
                  <c:v>未回答</c:v>
                </c:pt>
              </c:strCache>
            </c:strRef>
          </c:cat>
          <c:val>
            <c:numRef>
              <c:f>Sheet1!$B$2:$B$7</c:f>
              <c:numCache>
                <c:formatCode>General</c:formatCode>
                <c:ptCount val="6"/>
                <c:pt idx="0">
                  <c:v>66</c:v>
                </c:pt>
                <c:pt idx="1">
                  <c:v>29</c:v>
                </c:pt>
                <c:pt idx="2">
                  <c:v>5</c:v>
                </c:pt>
                <c:pt idx="3">
                  <c:v>0</c:v>
                </c:pt>
                <c:pt idx="4">
                  <c:v>0</c:v>
                </c:pt>
                <c:pt idx="5">
                  <c:v>0</c:v>
                </c:pt>
              </c:numCache>
            </c:numRef>
          </c:val>
          <c:extLst xmlns:c16r2="http://schemas.microsoft.com/office/drawing/2015/06/chart">
            <c:ext xmlns:c16="http://schemas.microsoft.com/office/drawing/2014/chart" uri="{C3380CC4-5D6E-409C-BE32-E72D297353CC}">
              <c16:uniqueId val="{00000000-A8C0-4016-980A-78E66CA9D65F}"/>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CAEC-4017-A485-A4972FAE270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CAEC-4017-A485-A4972FAE2700}"/>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CAEC-4017-A485-A4972FAE2700}"/>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CAEC-4017-A485-A4972FAE2700}"/>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CAEC-4017-A485-A4972FAE2700}"/>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CAEC-4017-A485-A4972FAE2700}"/>
              </c:ext>
            </c:extLst>
          </c:dPt>
          <c:dLbls>
            <c:dLbl>
              <c:idx val="0"/>
              <c:layout>
                <c:manualLayout>
                  <c:x val="-5.2523071896641321E-2"/>
                  <c:y val="0.31320606530849171"/>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CAEC-4017-A485-A4972FAE2700}"/>
                </c:ext>
              </c:extLst>
            </c:dLbl>
            <c:dLbl>
              <c:idx val="1"/>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dLbl>
              <c:idx val="2"/>
              <c:layout>
                <c:manualLayout>
                  <c:x val="-0.15756921568992363"/>
                  <c:y val="5.1627373402498657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CAEC-4017-A485-A4972FAE2700}"/>
                </c:ext>
              </c:extLst>
            </c:dLbl>
            <c:dLbl>
              <c:idx val="3"/>
              <c:layout>
                <c:manualLayout>
                  <c:x val="-6.7112814090152656E-2"/>
                  <c:y val="-4.4119420068478653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7-CAEC-4017-A485-A4972FAE2700}"/>
                </c:ext>
              </c:extLst>
            </c:dLbl>
            <c:dLbl>
              <c:idx val="4"/>
              <c:layout>
                <c:manualLayout>
                  <c:x val="0.11963588598679387"/>
                  <c:y val="-4.0530422395428277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9-CAEC-4017-A485-A4972FAE2700}"/>
                </c:ext>
              </c:extLst>
            </c:dLbl>
            <c:dLbl>
              <c:idx val="5"/>
              <c:layout>
                <c:manualLayout>
                  <c:x val="0.303466637625038"/>
                  <c:y val="2.2793705593527371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B-CAEC-4017-A485-A4972FAE2700}"/>
                </c:ext>
              </c:extLst>
            </c:dLbl>
            <c:spPr>
              <a:solidFill>
                <a:prstClr val="white"/>
              </a:solidFill>
              <a:ln>
                <a:solidFill>
                  <a:srgbClr val="4472C4"/>
                </a:solid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大変良い</c:v>
                </c:pt>
                <c:pt idx="1">
                  <c:v>良い</c:v>
                </c:pt>
                <c:pt idx="2">
                  <c:v>普通</c:v>
                </c:pt>
                <c:pt idx="3">
                  <c:v>悪い</c:v>
                </c:pt>
                <c:pt idx="4">
                  <c:v>大変悪い</c:v>
                </c:pt>
                <c:pt idx="5">
                  <c:v>未回答</c:v>
                </c:pt>
              </c:strCache>
            </c:strRef>
          </c:cat>
          <c:val>
            <c:numRef>
              <c:f>Sheet1!$B$2:$B$7</c:f>
              <c:numCache>
                <c:formatCode>General</c:formatCode>
                <c:ptCount val="6"/>
                <c:pt idx="0">
                  <c:v>41</c:v>
                </c:pt>
                <c:pt idx="1">
                  <c:v>48</c:v>
                </c:pt>
                <c:pt idx="2">
                  <c:v>9</c:v>
                </c:pt>
                <c:pt idx="3">
                  <c:v>1</c:v>
                </c:pt>
                <c:pt idx="4">
                  <c:v>0</c:v>
                </c:pt>
                <c:pt idx="5">
                  <c:v>1</c:v>
                </c:pt>
              </c:numCache>
            </c:numRef>
          </c:val>
          <c:extLst xmlns:c16r2="http://schemas.microsoft.com/office/drawing/2015/06/chart">
            <c:ext xmlns:c16="http://schemas.microsoft.com/office/drawing/2014/chart" uri="{C3380CC4-5D6E-409C-BE32-E72D297353CC}">
              <c16:uniqueId val="{00000000-8844-4FFB-B555-56CC02D17D73}"/>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8784607844961815E-2"/>
          <c:y val="0.2726153695257712"/>
          <c:w val="0.8488730170874601"/>
          <c:h val="0.72738463047422885"/>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0-1E7A-413F-B6E9-D28B73DDCAE8}"/>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1E7A-413F-B6E9-D28B73DDCAE8}"/>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1E7A-413F-B6E9-D28B73DDCAE8}"/>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1E7A-413F-B6E9-D28B73DDCAE8}"/>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1E7A-413F-B6E9-D28B73DDCAE8}"/>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1E7A-413F-B6E9-D28B73DDCAE8}"/>
              </c:ext>
            </c:extLst>
          </c:dPt>
          <c:dLbls>
            <c:dLbl>
              <c:idx val="0"/>
              <c:layout>
                <c:manualLayout>
                  <c:x val="1.4348493552606383E-2"/>
                  <c:y val="0.13631363977104746"/>
                </c:manualLayout>
              </c:layout>
              <c:tx>
                <c:rich>
                  <a:bodyPr wrap="square" lIns="38100" tIns="19050" rIns="38100" bIns="19050" anchor="ctr">
                    <a:noAutofit/>
                  </a:bodyPr>
                  <a:lstStyle/>
                  <a:p>
                    <a:pPr>
                      <a:defRPr sz="1400"/>
                    </a:pPr>
                    <a:r>
                      <a:rPr lang="ja-JP" altLang="en-US" sz="1400" baseline="0" dirty="0" smtClean="0">
                        <a:solidFill>
                          <a:schemeClr val="accent1"/>
                        </a:solidFill>
                      </a:rPr>
                      <a:t>大変良い</a:t>
                    </a:r>
                    <a:endParaRPr lang="en-US" altLang="ja-JP" sz="1400" baseline="0" dirty="0" smtClean="0">
                      <a:solidFill>
                        <a:schemeClr val="accent1"/>
                      </a:solidFill>
                    </a:endParaRPr>
                  </a:p>
                  <a:p>
                    <a:pPr>
                      <a:defRPr sz="1400"/>
                    </a:pPr>
                    <a:r>
                      <a:rPr lang="en-US" altLang="ja-JP" sz="1400" baseline="0" dirty="0" smtClean="0">
                        <a:solidFill>
                          <a:schemeClr val="accent1"/>
                        </a:solidFill>
                      </a:rPr>
                      <a:t>34</a:t>
                    </a:r>
                    <a:r>
                      <a:rPr lang="ja-JP" altLang="en-US" sz="1400" baseline="0" dirty="0" smtClean="0">
                        <a:solidFill>
                          <a:schemeClr val="accent1"/>
                        </a:solidFill>
                      </a:rPr>
                      <a:t>％</a:t>
                    </a:r>
                    <a:endParaRPr lang="ja-JP" altLang="en-US" sz="1200" baseline="0" dirty="0">
                      <a:solidFill>
                        <a:schemeClr val="accent1"/>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7346973708365526"/>
                      <c:h val="0.23941374696119441"/>
                    </c:manualLayout>
                  </c15:layout>
                  <c15:dlblFieldTable/>
                  <c15:showDataLabelsRange val="0"/>
                </c:ext>
                <c:ext xmlns:c16="http://schemas.microsoft.com/office/drawing/2014/chart" uri="{C3380CC4-5D6E-409C-BE32-E72D297353CC}">
                  <c16:uniqueId val="{00000000-1E7A-413F-B6E9-D28B73DDCAE8}"/>
                </c:ext>
              </c:extLst>
            </c:dLbl>
            <c:dLbl>
              <c:idx val="1"/>
              <c:layout>
                <c:manualLayout>
                  <c:x val="-2.0425639070916032E-2"/>
                  <c:y val="-3.2253375088449387E-2"/>
                </c:manualLayout>
              </c:layout>
              <c:tx>
                <c:rich>
                  <a:bodyPr wrap="square" lIns="38100" tIns="19050" rIns="38100" bIns="19050" anchor="ctr">
                    <a:noAutofit/>
                  </a:bodyPr>
                  <a:lstStyle/>
                  <a:p>
                    <a:pPr>
                      <a:defRPr sz="1400"/>
                    </a:pPr>
                    <a:r>
                      <a:rPr lang="ja-JP" altLang="en-US" sz="1400" baseline="0" dirty="0" smtClean="0">
                        <a:solidFill>
                          <a:schemeClr val="accent2"/>
                        </a:solidFill>
                      </a:rPr>
                      <a:t>良い</a:t>
                    </a:r>
                    <a:endParaRPr lang="en-US" altLang="ja-JP" sz="1400" baseline="0" dirty="0" smtClean="0">
                      <a:solidFill>
                        <a:schemeClr val="accent2"/>
                      </a:solidFill>
                    </a:endParaRPr>
                  </a:p>
                  <a:p>
                    <a:pPr>
                      <a:defRPr sz="1400"/>
                    </a:pPr>
                    <a:r>
                      <a:rPr lang="en-US" altLang="ja-JP" sz="1400" baseline="0" dirty="0" smtClean="0">
                        <a:solidFill>
                          <a:schemeClr val="accent2"/>
                        </a:solidFill>
                      </a:rPr>
                      <a:t>51</a:t>
                    </a:r>
                    <a:r>
                      <a:rPr lang="ja-JP" altLang="en-US" sz="1400" baseline="0" dirty="0" smtClean="0">
                        <a:solidFill>
                          <a:schemeClr val="accent2"/>
                        </a:solidFill>
                      </a:rPr>
                      <a:t>％</a:t>
                    </a:r>
                    <a:endParaRPr lang="ja-JP" altLang="en-US" sz="1200" baseline="0" dirty="0">
                      <a:solidFill>
                        <a:schemeClr val="accent2"/>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9624352048870811"/>
                      <c:h val="0.1971507037418469"/>
                    </c:manualLayout>
                  </c15:layout>
                  <c15:dlblFieldTable/>
                  <c15:showDataLabelsRange val="0"/>
                </c:ext>
                <c:ext xmlns:c16="http://schemas.microsoft.com/office/drawing/2014/chart" uri="{C3380CC4-5D6E-409C-BE32-E72D297353CC}">
                  <c16:uniqueId val="{00000001-1E7A-413F-B6E9-D28B73DDCAE8}"/>
                </c:ext>
              </c:extLst>
            </c:dLbl>
            <c:dLbl>
              <c:idx val="2"/>
              <c:layout>
                <c:manualLayout>
                  <c:x val="-0.11095315835196852"/>
                  <c:y val="1.8248947364733741E-2"/>
                </c:manualLayout>
              </c:layout>
              <c:tx>
                <c:rich>
                  <a:bodyPr wrap="square" lIns="38100" tIns="19050" rIns="38100" bIns="19050" anchor="ctr">
                    <a:noAutofit/>
                  </a:bodyPr>
                  <a:lstStyle/>
                  <a:p>
                    <a:pPr>
                      <a:defRPr sz="1400"/>
                    </a:pPr>
                    <a:r>
                      <a:rPr lang="ja-JP" altLang="en-US" sz="1400" baseline="0" dirty="0" smtClean="0">
                        <a:solidFill>
                          <a:schemeClr val="accent3"/>
                        </a:solidFill>
                      </a:rPr>
                      <a:t>普通</a:t>
                    </a:r>
                    <a:endParaRPr lang="en-US" altLang="ja-JP" sz="1400" baseline="0" dirty="0" smtClean="0">
                      <a:solidFill>
                        <a:schemeClr val="accent3"/>
                      </a:solidFill>
                    </a:endParaRPr>
                  </a:p>
                  <a:p>
                    <a:pPr>
                      <a:defRPr sz="1400"/>
                    </a:pPr>
                    <a:r>
                      <a:rPr lang="en-US" altLang="ja-JP" sz="1400" baseline="0" dirty="0" smtClean="0">
                        <a:solidFill>
                          <a:schemeClr val="accent3"/>
                        </a:solidFill>
                      </a:rPr>
                      <a:t>14</a:t>
                    </a:r>
                    <a:r>
                      <a:rPr lang="ja-JP" altLang="en-US" sz="1400" baseline="0" dirty="0" smtClean="0">
                        <a:solidFill>
                          <a:schemeClr val="accent3"/>
                        </a:solidFill>
                      </a:rPr>
                      <a:t>％</a:t>
                    </a:r>
                    <a:endParaRPr lang="ja-JP" altLang="en-US" sz="1200" baseline="0" dirty="0">
                      <a:solidFill>
                        <a:schemeClr val="accent3"/>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2621275795985318"/>
                      <c:h val="0.21717004000364307"/>
                    </c:manualLayout>
                  </c15:layout>
                  <c15:dlblFieldTable/>
                  <c15:showDataLabelsRange val="0"/>
                </c:ext>
                <c:ext xmlns:c16="http://schemas.microsoft.com/office/drawing/2014/chart" uri="{C3380CC4-5D6E-409C-BE32-E72D297353CC}">
                  <c16:uniqueId val="{00000002-1E7A-413F-B6E9-D28B73DDCAE8}"/>
                </c:ext>
              </c:extLst>
            </c:dLbl>
            <c:dLbl>
              <c:idx val="3"/>
              <c:layout>
                <c:manualLayout>
                  <c:x val="0.30930253450244261"/>
                  <c:y val="-2.2043688742232219E-2"/>
                </c:manualLayout>
              </c:layout>
              <c:tx>
                <c:rich>
                  <a:bodyPr wrap="square" lIns="38100" tIns="19050" rIns="38100" bIns="19050" anchor="ctr">
                    <a:noAutofit/>
                  </a:bodyPr>
                  <a:lstStyle/>
                  <a:p>
                    <a:pPr>
                      <a:defRPr sz="1400"/>
                    </a:pPr>
                    <a:r>
                      <a:rPr lang="ja-JP" altLang="en-US" sz="1400" baseline="0" dirty="0" smtClean="0"/>
                      <a:t>悪い</a:t>
                    </a:r>
                    <a:endParaRPr lang="en-US" altLang="ja-JP" sz="1400" baseline="0" dirty="0" smtClean="0"/>
                  </a:p>
                  <a:p>
                    <a:pPr>
                      <a:defRPr sz="1400"/>
                    </a:pPr>
                    <a:r>
                      <a:rPr lang="en-US" altLang="ja-JP" sz="1400" baseline="0" dirty="0" smtClean="0"/>
                      <a:t>0</a:t>
                    </a:r>
                    <a:r>
                      <a:rPr lang="ja-JP" altLang="en-US" sz="1400" baseline="0" dirty="0" smtClean="0"/>
                      <a:t>％</a:t>
                    </a:r>
                    <a:endParaRPr lang="ja-JP" altLang="en-US" sz="11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1162301576634172"/>
                      <c:h val="0.18158010887156101"/>
                    </c:manualLayout>
                  </c15:layout>
                  <c15:dlblFieldTable/>
                  <c15:showDataLabelsRange val="0"/>
                </c:ext>
                <c:ext xmlns:c16="http://schemas.microsoft.com/office/drawing/2014/chart" uri="{C3380CC4-5D6E-409C-BE32-E72D297353CC}">
                  <c16:uniqueId val="{00000003-1E7A-413F-B6E9-D28B73DDCAE8}"/>
                </c:ext>
              </c:extLst>
            </c:dLbl>
            <c:dLbl>
              <c:idx val="4"/>
              <c:layout>
                <c:manualLayout>
                  <c:x val="0.14881537037381676"/>
                  <c:y val="-8.1587990500010504E-2"/>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5"/>
                        </a:solidFill>
                        <a:latin typeface="+mn-lt"/>
                        <a:ea typeface="+mn-ea"/>
                        <a:cs typeface="+mn-cs"/>
                      </a:defRPr>
                    </a:pPr>
                    <a:r>
                      <a:rPr lang="ja-JP" altLang="en-US" sz="1400" baseline="0" dirty="0" smtClean="0">
                        <a:solidFill>
                          <a:schemeClr val="tx1"/>
                        </a:solidFill>
                      </a:rPr>
                      <a:t>大変悪い</a:t>
                    </a:r>
                    <a:endParaRPr lang="en-US" altLang="ja-JP" sz="1400" baseline="0" dirty="0" smtClean="0">
                      <a:solidFill>
                        <a:schemeClr val="tx1"/>
                      </a:solidFill>
                    </a:endParaRPr>
                  </a:p>
                  <a:p>
                    <a:pPr>
                      <a:defRPr sz="1400" b="1" i="0" u="none" strike="noStrike" kern="1200" baseline="0">
                        <a:solidFill>
                          <a:schemeClr val="accent5"/>
                        </a:solidFill>
                        <a:latin typeface="+mn-lt"/>
                        <a:ea typeface="+mn-ea"/>
                        <a:cs typeface="+mn-cs"/>
                      </a:defRPr>
                    </a:pPr>
                    <a:r>
                      <a:rPr lang="en-US" altLang="ja-JP" sz="1400" baseline="0" dirty="0" smtClean="0">
                        <a:solidFill>
                          <a:schemeClr val="tx1"/>
                        </a:solidFill>
                      </a:rPr>
                      <a:t>0</a:t>
                    </a:r>
                    <a:r>
                      <a:rPr lang="ja-JP" altLang="en-US" sz="1400" baseline="0" dirty="0" smtClean="0">
                        <a:solidFill>
                          <a:schemeClr val="tx1"/>
                        </a:solidFill>
                      </a:rPr>
                      <a:t>％</a:t>
                    </a:r>
                    <a:endParaRPr lang="ja-JP" altLang="en-US" sz="1100" baseline="0" dirty="0">
                      <a:solidFill>
                        <a:schemeClr val="tx1"/>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8026534030975747"/>
                      <c:h val="0.1823276375431738"/>
                    </c:manualLayout>
                  </c15:layout>
                  <c15:dlblFieldTable/>
                  <c15:showDataLabelsRange val="0"/>
                </c:ext>
                <c:ext xmlns:c16="http://schemas.microsoft.com/office/drawing/2014/chart" uri="{C3380CC4-5D6E-409C-BE32-E72D297353CC}">
                  <c16:uniqueId val="{00000004-1E7A-413F-B6E9-D28B73DDCAE8}"/>
                </c:ext>
              </c:extLst>
            </c:dLbl>
            <c:dLbl>
              <c:idx val="5"/>
              <c:layout>
                <c:manualLayout>
                  <c:x val="-9.8644310941906982E-2"/>
                  <c:y val="-6.6731120872654034E-3"/>
                </c:manualLayout>
              </c:layout>
              <c:tx>
                <c:rich>
                  <a:bodyPr wrap="square" lIns="38100" tIns="19050" rIns="38100" bIns="19050" anchor="ctr">
                    <a:noAutofit/>
                  </a:bodyPr>
                  <a:lstStyle/>
                  <a:p>
                    <a:pPr>
                      <a:defRPr sz="1400"/>
                    </a:pPr>
                    <a:r>
                      <a:rPr lang="ja-JP" altLang="en-US" sz="1400" baseline="0" dirty="0" smtClean="0">
                        <a:solidFill>
                          <a:srgbClr val="00B050"/>
                        </a:solidFill>
                      </a:rPr>
                      <a:t>未回答</a:t>
                    </a:r>
                    <a:endParaRPr lang="en-US" altLang="ja-JP" sz="1400" baseline="0" dirty="0" smtClean="0">
                      <a:solidFill>
                        <a:srgbClr val="00B050"/>
                      </a:solidFill>
                    </a:endParaRPr>
                  </a:p>
                  <a:p>
                    <a:pPr>
                      <a:defRPr sz="1400"/>
                    </a:pPr>
                    <a:r>
                      <a:rPr lang="en-US" altLang="ja-JP" sz="1400" baseline="0" dirty="0" smtClean="0">
                        <a:solidFill>
                          <a:srgbClr val="00B050"/>
                        </a:solidFill>
                      </a:rPr>
                      <a:t>1</a:t>
                    </a:r>
                    <a:r>
                      <a:rPr lang="ja-JP" altLang="en-US" sz="1400" baseline="0" dirty="0" smtClean="0">
                        <a:solidFill>
                          <a:srgbClr val="00B050"/>
                        </a:solidFill>
                      </a:rPr>
                      <a:t>％</a:t>
                    </a:r>
                    <a:endParaRPr lang="ja-JP" altLang="en-US" sz="1200" baseline="0" dirty="0">
                      <a:solidFill>
                        <a:srgbClr val="00B050"/>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4385926192786752"/>
                      <c:h val="0.21272129861213279"/>
                    </c:manualLayout>
                  </c15:layout>
                  <c15:dlblFieldTable/>
                  <c15:showDataLabelsRange val="0"/>
                </c:ext>
                <c:ext xmlns:c16="http://schemas.microsoft.com/office/drawing/2014/chart" uri="{C3380CC4-5D6E-409C-BE32-E72D297353CC}">
                  <c16:uniqueId val="{00000005-1E7A-413F-B6E9-D28B73DDCAE8}"/>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Sheet1!$A$2:$A$7</c:f>
              <c:strCache>
                <c:ptCount val="6"/>
                <c:pt idx="0">
                  <c:v>大変良い</c:v>
                </c:pt>
                <c:pt idx="1">
                  <c:v>良い</c:v>
                </c:pt>
                <c:pt idx="2">
                  <c:v>普通</c:v>
                </c:pt>
                <c:pt idx="3">
                  <c:v>悪い</c:v>
                </c:pt>
                <c:pt idx="4">
                  <c:v>大変悪い</c:v>
                </c:pt>
                <c:pt idx="5">
                  <c:v>未回答</c:v>
                </c:pt>
              </c:strCache>
            </c:strRef>
          </c:cat>
          <c:val>
            <c:numRef>
              <c:f>Sheet1!$B$2:$B$7</c:f>
              <c:numCache>
                <c:formatCode>General</c:formatCode>
                <c:ptCount val="6"/>
                <c:pt idx="0">
                  <c:v>34</c:v>
                </c:pt>
                <c:pt idx="1">
                  <c:v>51</c:v>
                </c:pt>
                <c:pt idx="2">
                  <c:v>14</c:v>
                </c:pt>
                <c:pt idx="3">
                  <c:v>0</c:v>
                </c:pt>
                <c:pt idx="4">
                  <c:v>0</c:v>
                </c:pt>
                <c:pt idx="5">
                  <c:v>1</c:v>
                </c:pt>
              </c:numCache>
            </c:numRef>
          </c:val>
          <c:extLst xmlns:c16r2="http://schemas.microsoft.com/office/drawing/2015/06/chart">
            <c:ext xmlns:c16="http://schemas.microsoft.com/office/drawing/2014/chart" uri="{C3380CC4-5D6E-409C-BE32-E72D297353CC}">
              <c16:uniqueId val="{00000000-48B5-4C32-988F-ACB23DE79F96}"/>
            </c:ext>
          </c:extLst>
        </c:ser>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baseline="0">
                <a:solidFill>
                  <a:schemeClr val="tx1"/>
                </a:solidFill>
                <a:latin typeface="+mn-lt"/>
                <a:ea typeface="+mn-ea"/>
                <a:cs typeface="+mn-cs"/>
              </a:defRPr>
            </a:pPr>
            <a:r>
              <a:rPr lang="ja-JP" altLang="en-US" sz="2400" dirty="0">
                <a:solidFill>
                  <a:schemeClr val="tx1"/>
                </a:solidFill>
              </a:rPr>
              <a:t>マイナンバーカード出張窓口</a:t>
            </a:r>
            <a:endParaRPr lang="en-US" altLang="ja-JP" sz="2400" dirty="0">
              <a:solidFill>
                <a:schemeClr val="tx1"/>
              </a:solidFill>
            </a:endParaRPr>
          </a:p>
        </c:rich>
      </c:tx>
      <c:layout>
        <c:manualLayout>
          <c:xMode val="edge"/>
          <c:yMode val="edge"/>
          <c:x val="0.15622432737847483"/>
          <c:y val="7.7934741620251007E-3"/>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0755492353487024E-2"/>
          <c:y val="0.3395092013622012"/>
          <c:w val="0.82319826981247346"/>
          <c:h val="0.62165383044652622"/>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0-EFDE-42A5-A860-CC85B34504C8}"/>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EFDE-42A5-A860-CC85B34504C8}"/>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EFDE-42A5-A860-CC85B34504C8}"/>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EFDE-42A5-A860-CC85B34504C8}"/>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EFDE-42A5-A860-CC85B34504C8}"/>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EFDE-42A5-A860-CC85B34504C8}"/>
              </c:ext>
            </c:extLst>
          </c:dPt>
          <c:dLbls>
            <c:dLbl>
              <c:idx val="0"/>
              <c:layout>
                <c:manualLayout>
                  <c:x val="-7.5348072311159267E-2"/>
                  <c:y val="7.9228642428962021E-2"/>
                </c:manualLayout>
              </c:layout>
              <c:tx>
                <c:rich>
                  <a:bodyPr wrap="square" lIns="38100" tIns="19050" rIns="38100" bIns="19050" anchor="ctr">
                    <a:noAutofit/>
                  </a:bodyPr>
                  <a:lstStyle/>
                  <a:p>
                    <a:pPr>
                      <a:defRPr sz="1400"/>
                    </a:pPr>
                    <a:r>
                      <a:rPr lang="ja-JP" altLang="en-US" sz="1400" baseline="0" dirty="0" smtClean="0">
                        <a:solidFill>
                          <a:schemeClr val="accent1"/>
                        </a:solidFill>
                      </a:rPr>
                      <a:t>大変良い</a:t>
                    </a:r>
                    <a:endParaRPr lang="en-US" altLang="ja-JP" sz="1400" baseline="0" dirty="0" smtClean="0">
                      <a:solidFill>
                        <a:schemeClr val="accent1"/>
                      </a:solidFill>
                    </a:endParaRPr>
                  </a:p>
                  <a:p>
                    <a:pPr>
                      <a:defRPr sz="1400"/>
                    </a:pPr>
                    <a:r>
                      <a:rPr lang="en-US" altLang="ja-JP" sz="1400" baseline="0" dirty="0" smtClean="0">
                        <a:solidFill>
                          <a:schemeClr val="accent1"/>
                        </a:solidFill>
                      </a:rPr>
                      <a:t>64</a:t>
                    </a:r>
                    <a:r>
                      <a:rPr lang="ja-JP" altLang="en-US" sz="1400" baseline="0" dirty="0" smtClean="0">
                        <a:solidFill>
                          <a:schemeClr val="accent1"/>
                        </a:solidFill>
                      </a:rPr>
                      <a:t>％</a:t>
                    </a:r>
                    <a:endParaRPr lang="ja-JP" altLang="en-US" sz="1200" baseline="0" dirty="0">
                      <a:solidFill>
                        <a:schemeClr val="accent1"/>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282076002547447"/>
                      <c:h val="0.19022336281046179"/>
                    </c:manualLayout>
                  </c15:layout>
                  <c15:dlblFieldTable/>
                  <c15:showDataLabelsRange val="0"/>
                </c:ext>
                <c:ext xmlns:c16="http://schemas.microsoft.com/office/drawing/2014/chart" uri="{C3380CC4-5D6E-409C-BE32-E72D297353CC}">
                  <c16:uniqueId val="{00000000-EFDE-42A5-A860-CC85B34504C8}"/>
                </c:ext>
              </c:extLst>
            </c:dLbl>
            <c:dLbl>
              <c:idx val="1"/>
              <c:layout>
                <c:manualLayout>
                  <c:x val="-1.7659704447927974E-2"/>
                  <c:y val="-4.8709213512656842E-2"/>
                </c:manualLayout>
              </c:layout>
              <c:tx>
                <c:rich>
                  <a:bodyPr wrap="square" lIns="38100" tIns="19050" rIns="38100" bIns="19050" anchor="ctr">
                    <a:noAutofit/>
                  </a:bodyPr>
                  <a:lstStyle/>
                  <a:p>
                    <a:pPr>
                      <a:defRPr sz="1400"/>
                    </a:pPr>
                    <a:r>
                      <a:rPr lang="ja-JP" altLang="en-US" sz="1400" baseline="0" dirty="0" smtClean="0">
                        <a:solidFill>
                          <a:schemeClr val="accent2"/>
                        </a:solidFill>
                      </a:rPr>
                      <a:t>良い</a:t>
                    </a:r>
                    <a:endParaRPr lang="en-US" altLang="ja-JP" sz="1400" baseline="0" dirty="0" smtClean="0">
                      <a:solidFill>
                        <a:schemeClr val="accent2"/>
                      </a:solidFill>
                    </a:endParaRPr>
                  </a:p>
                  <a:p>
                    <a:pPr>
                      <a:defRPr sz="1400"/>
                    </a:pPr>
                    <a:r>
                      <a:rPr lang="en-US" altLang="ja-JP" sz="1400" baseline="0" dirty="0" smtClean="0">
                        <a:solidFill>
                          <a:schemeClr val="accent2"/>
                        </a:solidFill>
                      </a:rPr>
                      <a:t>31</a:t>
                    </a:r>
                    <a:r>
                      <a:rPr lang="ja-JP" altLang="en-US" sz="1400" baseline="0" dirty="0" smtClean="0">
                        <a:solidFill>
                          <a:schemeClr val="accent2"/>
                        </a:solidFill>
                      </a:rPr>
                      <a:t>％</a:t>
                    </a:r>
                    <a:endParaRPr lang="ja-JP" altLang="en-US" sz="1400" baseline="0" dirty="0">
                      <a:solidFill>
                        <a:schemeClr val="accent2"/>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395209353246929"/>
                      <c:h val="0.23308747070159985"/>
                    </c:manualLayout>
                  </c15:layout>
                  <c15:dlblFieldTable/>
                  <c15:showDataLabelsRange val="0"/>
                </c:ext>
                <c:ext xmlns:c16="http://schemas.microsoft.com/office/drawing/2014/chart" uri="{C3380CC4-5D6E-409C-BE32-E72D297353CC}">
                  <c16:uniqueId val="{00000001-EFDE-42A5-A860-CC85B34504C8}"/>
                </c:ext>
              </c:extLst>
            </c:dLbl>
            <c:dLbl>
              <c:idx val="2"/>
              <c:layout>
                <c:manualLayout>
                  <c:x val="-2.472358622709912E-2"/>
                  <c:y val="1.9483685405062572E-3"/>
                </c:manualLayout>
              </c:layout>
              <c:tx>
                <c:rich>
                  <a:bodyPr wrap="square" lIns="38100" tIns="19050" rIns="38100" bIns="19050" anchor="ctr">
                    <a:noAutofit/>
                  </a:bodyPr>
                  <a:lstStyle/>
                  <a:p>
                    <a:pPr>
                      <a:defRPr sz="1400"/>
                    </a:pPr>
                    <a:r>
                      <a:rPr lang="ja-JP" altLang="en-US" sz="1400" baseline="0" dirty="0" smtClean="0">
                        <a:solidFill>
                          <a:schemeClr val="accent3"/>
                        </a:solidFill>
                      </a:rPr>
                      <a:t>普通</a:t>
                    </a:r>
                    <a:endParaRPr lang="en-US" altLang="ja-JP" sz="1400" baseline="0" dirty="0" smtClean="0">
                      <a:solidFill>
                        <a:schemeClr val="accent3"/>
                      </a:solidFill>
                    </a:endParaRPr>
                  </a:p>
                  <a:p>
                    <a:pPr>
                      <a:defRPr sz="1400"/>
                    </a:pPr>
                    <a:r>
                      <a:rPr lang="en-US" altLang="ja-JP" sz="1400" baseline="0" dirty="0" smtClean="0">
                        <a:solidFill>
                          <a:schemeClr val="accent3"/>
                        </a:solidFill>
                      </a:rPr>
                      <a:t>5</a:t>
                    </a:r>
                    <a:r>
                      <a:rPr lang="ja-JP" altLang="en-US" sz="1400" baseline="0" dirty="0" smtClean="0">
                        <a:solidFill>
                          <a:schemeClr val="accent3"/>
                        </a:solidFill>
                      </a:rPr>
                      <a:t>％</a:t>
                    </a:r>
                    <a:endParaRPr lang="ja-JP" altLang="en-US" sz="1200" baseline="0" dirty="0">
                      <a:solidFill>
                        <a:schemeClr val="accent3"/>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159746627274556"/>
                      <c:h val="0.18632662572944925"/>
                    </c:manualLayout>
                  </c15:layout>
                  <c15:dlblFieldTable/>
                  <c15:showDataLabelsRange val="0"/>
                </c:ext>
                <c:ext xmlns:c16="http://schemas.microsoft.com/office/drawing/2014/chart" uri="{C3380CC4-5D6E-409C-BE32-E72D297353CC}">
                  <c16:uniqueId val="{00000002-EFDE-42A5-A860-CC85B34504C8}"/>
                </c:ext>
              </c:extLst>
            </c:dLbl>
            <c:dLbl>
              <c:idx val="3"/>
              <c:layout>
                <c:manualLayout>
                  <c:x val="6.8284283233848789E-2"/>
                  <c:y val="-7.7934741620251363E-3"/>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4"/>
                        </a:solidFill>
                        <a:latin typeface="+mn-lt"/>
                        <a:ea typeface="+mn-ea"/>
                        <a:cs typeface="+mn-cs"/>
                      </a:defRPr>
                    </a:pPr>
                    <a:r>
                      <a:rPr lang="ja-JP" altLang="en-US" sz="1400" b="0" baseline="0" dirty="0" smtClean="0">
                        <a:solidFill>
                          <a:schemeClr val="tx1"/>
                        </a:solidFill>
                      </a:rPr>
                      <a:t>悪い</a:t>
                    </a:r>
                    <a:endParaRPr lang="en-US" altLang="ja-JP" sz="1400" b="0" baseline="0" dirty="0" smtClean="0">
                      <a:solidFill>
                        <a:schemeClr val="tx1"/>
                      </a:solidFill>
                    </a:endParaRPr>
                  </a:p>
                  <a:p>
                    <a:pPr>
                      <a:defRPr sz="1400" b="1" i="0" u="none" strike="noStrike" kern="1200" baseline="0">
                        <a:solidFill>
                          <a:schemeClr val="accent4"/>
                        </a:solidFill>
                        <a:latin typeface="+mn-lt"/>
                        <a:ea typeface="+mn-ea"/>
                        <a:cs typeface="+mn-cs"/>
                      </a:defRPr>
                    </a:pPr>
                    <a:r>
                      <a:rPr lang="en-US" altLang="ja-JP" sz="1400" b="0" baseline="0" dirty="0" smtClean="0">
                        <a:solidFill>
                          <a:schemeClr val="tx1"/>
                        </a:solidFill>
                      </a:rPr>
                      <a:t>0</a:t>
                    </a:r>
                    <a:r>
                      <a:rPr lang="ja-JP" altLang="en-US" sz="1400" b="0" baseline="0" dirty="0" smtClean="0">
                        <a:solidFill>
                          <a:schemeClr val="tx1"/>
                        </a:solidFill>
                      </a:rPr>
                      <a:t>％</a:t>
                    </a:r>
                    <a:endParaRPr lang="ja-JP" altLang="en-US" sz="1100" b="0" baseline="0" dirty="0">
                      <a:solidFill>
                        <a:schemeClr val="tx1"/>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0105670850919647"/>
                      <c:h val="0.18698140029093591"/>
                    </c:manualLayout>
                  </c15:layout>
                  <c15:dlblFieldTable/>
                  <c15:showDataLabelsRange val="0"/>
                </c:ext>
                <c:ext xmlns:c16="http://schemas.microsoft.com/office/drawing/2014/chart" uri="{C3380CC4-5D6E-409C-BE32-E72D297353CC}">
                  <c16:uniqueId val="{00000003-EFDE-42A5-A860-CC85B34504C8}"/>
                </c:ext>
              </c:extLst>
            </c:dLbl>
            <c:dLbl>
              <c:idx val="4"/>
              <c:layout>
                <c:manualLayout>
                  <c:x val="0.37610285086031947"/>
                  <c:y val="0.2260107506987279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manualLayout>
                      <c:w val="0.16773511741154154"/>
                      <c:h val="0.18698140029093591"/>
                    </c:manualLayout>
                  </c15:layout>
                </c:ext>
                <c:ext xmlns:c16="http://schemas.microsoft.com/office/drawing/2014/chart" uri="{C3380CC4-5D6E-409C-BE32-E72D297353CC}">
                  <c16:uniqueId val="{00000004-EFDE-42A5-A860-CC85B34504C8}"/>
                </c:ext>
              </c:extLst>
            </c:dLbl>
            <c:dLbl>
              <c:idx val="5"/>
              <c:layout>
                <c:manualLayout>
                  <c:x val="0.22604440233719922"/>
                  <c:y val="2.9225528107594125E-2"/>
                </c:manualLayout>
              </c:layout>
              <c:spPr>
                <a:solidFill>
                  <a:prstClr val="white"/>
                </a:solidFill>
                <a:ln>
                  <a:solidFill>
                    <a:srgbClr val="4472C4"/>
                  </a:solidFill>
                </a:ln>
                <a:effectLst/>
              </c:spPr>
              <c:txPr>
                <a:bodyPr wrap="square" lIns="38100" tIns="19050" rIns="38100" bIns="19050" anchor="ctr">
                  <a:noAutofit/>
                </a:bodyPr>
                <a:lstStyle/>
                <a:p>
                  <a:pPr>
                    <a:defRPr sz="1400"/>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9.9722172523724728E-2"/>
                      <c:h val="0.15515272908134883"/>
                    </c:manualLayout>
                  </c15:layout>
                </c:ext>
                <c:ext xmlns:c16="http://schemas.microsoft.com/office/drawing/2014/chart" uri="{C3380CC4-5D6E-409C-BE32-E72D297353CC}">
                  <c16:uniqueId val="{00000005-EFDE-42A5-A860-CC85B34504C8}"/>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Sheet1!$A$2:$A$7</c:f>
              <c:strCache>
                <c:ptCount val="6"/>
                <c:pt idx="0">
                  <c:v>大変良い</c:v>
                </c:pt>
                <c:pt idx="1">
                  <c:v>良い</c:v>
                </c:pt>
                <c:pt idx="2">
                  <c:v>普通</c:v>
                </c:pt>
                <c:pt idx="3">
                  <c:v>悪い</c:v>
                </c:pt>
                <c:pt idx="4">
                  <c:v>大変悪い</c:v>
                </c:pt>
                <c:pt idx="5">
                  <c:v>未回答</c:v>
                </c:pt>
              </c:strCache>
            </c:strRef>
          </c:cat>
          <c:val>
            <c:numRef>
              <c:f>Sheet1!$B$2:$B$7</c:f>
              <c:numCache>
                <c:formatCode>General</c:formatCode>
                <c:ptCount val="6"/>
                <c:pt idx="0">
                  <c:v>64</c:v>
                </c:pt>
                <c:pt idx="1">
                  <c:v>31</c:v>
                </c:pt>
                <c:pt idx="2">
                  <c:v>5</c:v>
                </c:pt>
                <c:pt idx="3">
                  <c:v>0</c:v>
                </c:pt>
                <c:pt idx="4">
                  <c:v>0</c:v>
                </c:pt>
                <c:pt idx="5">
                  <c:v>0</c:v>
                </c:pt>
              </c:numCache>
            </c:numRef>
          </c:val>
          <c:extLst xmlns:c16r2="http://schemas.microsoft.com/office/drawing/2015/06/chart">
            <c:ext xmlns:c16="http://schemas.microsoft.com/office/drawing/2014/chart" uri="{C3380CC4-5D6E-409C-BE32-E72D297353CC}">
              <c16:uniqueId val="{00000000-A8C0-4016-980A-78E66CA9D65F}"/>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2E20-4262-8A08-B74983B678BC}"/>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2E20-4262-8A08-B74983B678BC}"/>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2E20-4262-8A08-B74983B678BC}"/>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2E20-4262-8A08-B74983B678BC}"/>
              </c:ext>
            </c:extLst>
          </c:dPt>
          <c:dLbls>
            <c:dLbl>
              <c:idx val="0"/>
              <c:layout>
                <c:manualLayout>
                  <c:x val="-7.1406593564255369E-2"/>
                  <c:y val="0.27574317671338017"/>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2E20-4262-8A08-B74983B678BC}"/>
                </c:ext>
              </c:extLst>
            </c:dLbl>
            <c:dLbl>
              <c:idx val="1"/>
              <c:layout>
                <c:manualLayout>
                  <c:x val="0"/>
                  <c:y val="-0.32055144292930443"/>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2E20-4262-8A08-B74983B678BC}"/>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3"/>
                <c:pt idx="0">
                  <c:v>持っている</c:v>
                </c:pt>
                <c:pt idx="1">
                  <c:v>持っていない</c:v>
                </c:pt>
                <c:pt idx="2">
                  <c:v>未回答</c:v>
                </c:pt>
              </c:strCache>
            </c:strRef>
          </c:cat>
          <c:val>
            <c:numRef>
              <c:f>Sheet1!$B$2:$B$5</c:f>
              <c:numCache>
                <c:formatCode>General</c:formatCode>
                <c:ptCount val="4"/>
                <c:pt idx="0">
                  <c:v>164</c:v>
                </c:pt>
                <c:pt idx="1">
                  <c:v>133</c:v>
                </c:pt>
                <c:pt idx="2">
                  <c:v>3</c:v>
                </c:pt>
              </c:numCache>
            </c:numRef>
          </c:val>
          <c:extLst xmlns:c16r2="http://schemas.microsoft.com/office/drawing/2015/06/chart">
            <c:ext xmlns:c16="http://schemas.microsoft.com/office/drawing/2014/chart" uri="{C3380CC4-5D6E-409C-BE32-E72D297353CC}">
              <c16:uniqueId val="{00000000-C45E-4569-AF0D-5F3768992C96}"/>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758029639643005E-2"/>
          <c:y val="0.20907161004412592"/>
          <c:w val="0.83302957141596568"/>
          <c:h val="0.79092838995587411"/>
        </c:manualLayout>
      </c:layout>
      <c:pie3DChart>
        <c:varyColors val="1"/>
        <c:ser>
          <c:idx val="0"/>
          <c:order val="0"/>
          <c:tx>
            <c:strRef>
              <c:f>Sheet1!$B$1</c:f>
              <c:strCache>
                <c:ptCount val="1"/>
                <c:pt idx="0">
                  <c:v>本庁</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ECCB-4EF3-BCEC-9C551E90DD0F}"/>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ECCB-4EF3-BCEC-9C551E90DD0F}"/>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ECCB-4EF3-BCEC-9C551E90DD0F}"/>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ECCB-4EF3-BCEC-9C551E90DD0F}"/>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ECCB-4EF3-BCEC-9C551E90DD0F}"/>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ECCB-4EF3-BCEC-9C551E90DD0F}"/>
              </c:ext>
            </c:extLst>
          </c:dPt>
          <c:dLbls>
            <c:dLbl>
              <c:idx val="0"/>
              <c:layout>
                <c:manualLayout>
                  <c:x val="-1.7329552949181679E-2"/>
                  <c:y val="-0.12439491438558913"/>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3262493961907479"/>
                      <c:h val="0.19751020035417116"/>
                    </c:manualLayout>
                  </c15:layout>
                </c:ext>
                <c:ext xmlns:c16="http://schemas.microsoft.com/office/drawing/2014/chart" uri="{C3380CC4-5D6E-409C-BE32-E72D297353CC}">
                  <c16:uniqueId val="{00000001-ECCB-4EF3-BCEC-9C551E90DD0F}"/>
                </c:ext>
              </c:extLst>
            </c:dLbl>
            <c:dLbl>
              <c:idx val="1"/>
              <c:layout>
                <c:manualLayout>
                  <c:x val="4.9251503951254917E-2"/>
                  <c:y val="-2.1952043715103956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r>
                      <a:rPr lang="ja-JP" altLang="en-US" sz="1400" baseline="0" dirty="0" smtClean="0"/>
                      <a:t>やや満足</a:t>
                    </a:r>
                    <a:endParaRPr lang="en-US" altLang="ja-JP" sz="1400" baseline="0" dirty="0" smtClean="0"/>
                  </a:p>
                  <a:p>
                    <a:pPr>
                      <a:defRPr sz="1400" b="1" i="0" u="none" strike="noStrike" kern="1200" baseline="0">
                        <a:solidFill>
                          <a:schemeClr val="accent1"/>
                        </a:solidFill>
                        <a:latin typeface="+mn-lt"/>
                        <a:ea typeface="+mn-ea"/>
                        <a:cs typeface="+mn-cs"/>
                      </a:defRPr>
                    </a:pPr>
                    <a:r>
                      <a:rPr lang="en-US" altLang="ja-JP" sz="1400" baseline="0" dirty="0" smtClean="0"/>
                      <a:t>15</a:t>
                    </a:r>
                    <a:r>
                      <a:rPr lang="ja-JP" altLang="en-US" sz="1400" baseline="0" dirty="0" smtClean="0"/>
                      <a:t>％</a:t>
                    </a:r>
                    <a:endParaRPr lang="ja-JP" altLang="en-US" sz="12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6037833254948053"/>
                      <c:h val="0.16673095753835199"/>
                    </c:manualLayout>
                  </c15:layout>
                  <c15:dlblFieldTable/>
                  <c15:showDataLabelsRange val="0"/>
                </c:ext>
                <c:ext xmlns:c16="http://schemas.microsoft.com/office/drawing/2014/chart" uri="{C3380CC4-5D6E-409C-BE32-E72D297353CC}">
                  <c16:uniqueId val="{00000003-ECCB-4EF3-BCEC-9C551E90DD0F}"/>
                </c:ext>
              </c:extLst>
            </c:dLbl>
            <c:dLbl>
              <c:idx val="2"/>
              <c:layout>
                <c:manualLayout>
                  <c:x val="2.1662083326131586E-2"/>
                  <c:y val="0.14315843815530221"/>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1529527295816953"/>
                      <c:h val="0.17555815663906721"/>
                    </c:manualLayout>
                  </c15:layout>
                </c:ext>
                <c:ext xmlns:c16="http://schemas.microsoft.com/office/drawing/2014/chart" uri="{C3380CC4-5D6E-409C-BE32-E72D297353CC}">
                  <c16:uniqueId val="{00000005-ECCB-4EF3-BCEC-9C551E90DD0F}"/>
                </c:ext>
              </c:extLst>
            </c:dLbl>
            <c:dLbl>
              <c:idx val="3"/>
              <c:layout>
                <c:manualLayout>
                  <c:x val="-9.4203795060544673E-2"/>
                  <c:y val="-5.7193428330178323E-3"/>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1"/>
                        </a:solidFill>
                        <a:latin typeface="+mn-lt"/>
                        <a:ea typeface="+mn-ea"/>
                        <a:cs typeface="+mn-cs"/>
                      </a:defRPr>
                    </a:pPr>
                    <a:r>
                      <a:rPr lang="ja-JP" altLang="en-US" sz="1400" baseline="0" dirty="0" smtClean="0"/>
                      <a:t>やや不満</a:t>
                    </a:r>
                    <a:endParaRPr lang="en-US" altLang="ja-JP" sz="1400" baseline="0" dirty="0" smtClean="0"/>
                  </a:p>
                  <a:p>
                    <a:pPr>
                      <a:defRPr sz="1400" b="1" i="0" u="none" strike="noStrike" kern="1200" baseline="0">
                        <a:solidFill>
                          <a:schemeClr val="accent1"/>
                        </a:solidFill>
                        <a:latin typeface="+mn-lt"/>
                        <a:ea typeface="+mn-ea"/>
                        <a:cs typeface="+mn-cs"/>
                      </a:defRPr>
                    </a:pPr>
                    <a:r>
                      <a:rPr lang="en-US" altLang="ja-JP" sz="1400" baseline="0" dirty="0" smtClean="0"/>
                      <a:t>4</a:t>
                    </a:r>
                    <a:r>
                      <a:rPr lang="ja-JP" altLang="en-US" sz="1400" baseline="0" dirty="0" smtClean="0"/>
                      <a:t>％</a:t>
                    </a:r>
                    <a:endParaRPr lang="ja-JP" altLang="en-US" sz="11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5231036299933728"/>
                      <c:h val="0.18389690292183086"/>
                    </c:manualLayout>
                  </c15:layout>
                  <c15:dlblFieldTable/>
                  <c15:showDataLabelsRange val="0"/>
                </c:ext>
                <c:ext xmlns:c16="http://schemas.microsoft.com/office/drawing/2014/chart" uri="{C3380CC4-5D6E-409C-BE32-E72D297353CC}">
                  <c16:uniqueId val="{00000007-ECCB-4EF3-BCEC-9C551E90DD0F}"/>
                </c:ext>
              </c:extLst>
            </c:dLbl>
            <c:dLbl>
              <c:idx val="4"/>
              <c:layout>
                <c:manualLayout>
                  <c:x val="2.0401702582893571E-2"/>
                  <c:y val="-7.516745635446846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r>
                      <a:rPr lang="ja-JP" altLang="en-US" sz="1400" baseline="0" dirty="0" smtClean="0"/>
                      <a:t>不満</a:t>
                    </a:r>
                    <a:endParaRPr lang="en-US" altLang="ja-JP" sz="1400" baseline="0" dirty="0" smtClean="0"/>
                  </a:p>
                  <a:p>
                    <a:pPr>
                      <a:defRPr sz="1400" b="1" i="0" u="none" strike="noStrike" kern="1200" baseline="0">
                        <a:solidFill>
                          <a:schemeClr val="accent1"/>
                        </a:solidFill>
                        <a:latin typeface="+mn-lt"/>
                        <a:ea typeface="+mn-ea"/>
                        <a:cs typeface="+mn-cs"/>
                      </a:defRPr>
                    </a:pPr>
                    <a:r>
                      <a:rPr lang="en-US" altLang="ja-JP" sz="1400" baseline="0" dirty="0" smtClean="0"/>
                      <a:t>0</a:t>
                    </a:r>
                    <a:r>
                      <a:rPr lang="ja-JP" altLang="en-US" sz="1400" baseline="0" dirty="0" smtClean="0"/>
                      <a:t>％</a:t>
                    </a:r>
                    <a:endParaRPr lang="ja-JP" altLang="en-US" sz="11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1944211209064917"/>
                      <c:h val="0.16504623901281484"/>
                    </c:manualLayout>
                  </c15:layout>
                  <c15:dlblFieldTable/>
                  <c15:showDataLabelsRange val="0"/>
                </c:ext>
                <c:ext xmlns:c16="http://schemas.microsoft.com/office/drawing/2014/chart" uri="{C3380CC4-5D6E-409C-BE32-E72D297353CC}">
                  <c16:uniqueId val="{00000009-ECCB-4EF3-BCEC-9C551E90DD0F}"/>
                </c:ext>
              </c:extLst>
            </c:dLbl>
            <c:dLbl>
              <c:idx val="5"/>
              <c:layout>
                <c:manualLayout>
                  <c:x val="0.11882875105410767"/>
                  <c:y val="-3.336364943219975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B-ECCB-4EF3-BCEC-9C551E90DD0F}"/>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満足</c:v>
                </c:pt>
                <c:pt idx="1">
                  <c:v>やや満足</c:v>
                </c:pt>
                <c:pt idx="2">
                  <c:v>適当</c:v>
                </c:pt>
                <c:pt idx="3">
                  <c:v>やや不満</c:v>
                </c:pt>
                <c:pt idx="4">
                  <c:v>不満</c:v>
                </c:pt>
                <c:pt idx="5">
                  <c:v>無回答</c:v>
                </c:pt>
              </c:strCache>
            </c:strRef>
          </c:cat>
          <c:val>
            <c:numRef>
              <c:f>Sheet1!$B$2:$B$7</c:f>
              <c:numCache>
                <c:formatCode>General</c:formatCode>
                <c:ptCount val="6"/>
                <c:pt idx="0">
                  <c:v>43</c:v>
                </c:pt>
                <c:pt idx="1">
                  <c:v>15</c:v>
                </c:pt>
                <c:pt idx="2">
                  <c:v>29</c:v>
                </c:pt>
                <c:pt idx="3">
                  <c:v>4</c:v>
                </c:pt>
                <c:pt idx="4">
                  <c:v>0</c:v>
                </c:pt>
                <c:pt idx="5">
                  <c:v>9</c:v>
                </c:pt>
              </c:numCache>
            </c:numRef>
          </c:val>
          <c:extLst xmlns:c16r2="http://schemas.microsoft.com/office/drawing/2015/06/chart">
            <c:ext xmlns:c16="http://schemas.microsoft.com/office/drawing/2014/chart" uri="{C3380CC4-5D6E-409C-BE32-E72D297353CC}">
              <c16:uniqueId val="{00000000-2B1C-4FB5-AEC3-97F3D490E2A9}"/>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6.457280260825625E-2"/>
          <c:y val="8.2259424341703542E-3"/>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210556616776257"/>
          <c:y val="0.37627077267469544"/>
          <c:w val="0.74337102100904096"/>
          <c:h val="0.58970329397634891"/>
        </c:manualLayout>
      </c:layout>
      <c:pie3DChart>
        <c:varyColors val="1"/>
        <c:ser>
          <c:idx val="0"/>
          <c:order val="0"/>
          <c:tx>
            <c:strRef>
              <c:f>Sheet1!$B$1</c:f>
              <c:strCache>
                <c:ptCount val="1"/>
                <c:pt idx="0">
                  <c:v>市民サービスセンター</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9482-4507-814E-A9074501758F}"/>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9482-4507-814E-A9074501758F}"/>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9482-4507-814E-A9074501758F}"/>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9482-4507-814E-A9074501758F}"/>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9482-4507-814E-A9074501758F}"/>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9482-4507-814E-A9074501758F}"/>
              </c:ext>
            </c:extLst>
          </c:dPt>
          <c:dLbls>
            <c:dLbl>
              <c:idx val="0"/>
              <c:layout>
                <c:manualLayout>
                  <c:x val="5.3649106462599398E-2"/>
                  <c:y val="-6.7740668813481064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noAutofit/>
                </a:bodyPr>
                <a:lstStyle/>
                <a:p>
                  <a:pPr>
                    <a:defRPr sz="1600" b="1" i="0" u="none" strike="noStrike" kern="120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2721186266058648"/>
                      <c:h val="0.21839047638378911"/>
                    </c:manualLayout>
                  </c15:layout>
                </c:ext>
                <c:ext xmlns:c16="http://schemas.microsoft.com/office/drawing/2014/chart" uri="{C3380CC4-5D6E-409C-BE32-E72D297353CC}">
                  <c16:uniqueId val="{00000001-9482-4507-814E-A9074501758F}"/>
                </c:ext>
              </c:extLst>
            </c:dLbl>
            <c:dLbl>
              <c:idx val="1"/>
              <c:layout>
                <c:manualLayout>
                  <c:x val="-1.8029344447208311E-3"/>
                  <c:y val="6.1321672672795362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5368126025987511"/>
                      <c:h val="0.20124558347295557"/>
                    </c:manualLayout>
                  </c15:layout>
                </c:ext>
                <c:ext xmlns:c16="http://schemas.microsoft.com/office/drawing/2014/chart" uri="{C3380CC4-5D6E-409C-BE32-E72D297353CC}">
                  <c16:uniqueId val="{00000003-9482-4507-814E-A9074501758F}"/>
                </c:ext>
              </c:extLst>
            </c:dLbl>
            <c:dLbl>
              <c:idx val="2"/>
              <c:layout>
                <c:manualLayout>
                  <c:x val="-0.18979981527481482"/>
                  <c:y val="9.0487724075838244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1251048582455429"/>
                      <c:h val="0.20965207755432172"/>
                    </c:manualLayout>
                  </c15:layout>
                </c:ext>
                <c:ext xmlns:c16="http://schemas.microsoft.com/office/drawing/2014/chart" uri="{C3380CC4-5D6E-409C-BE32-E72D297353CC}">
                  <c16:uniqueId val="{00000005-9482-4507-814E-A9074501758F}"/>
                </c:ext>
              </c:extLst>
            </c:dLbl>
            <c:dLbl>
              <c:idx val="3"/>
              <c:layout>
                <c:manualLayout>
                  <c:x val="-0.13196298973249415"/>
                  <c:y val="-3.836859762890818E-3"/>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7-9482-4507-814E-A9074501758F}"/>
                </c:ext>
              </c:extLst>
            </c:dLbl>
            <c:dLbl>
              <c:idx val="4"/>
              <c:layout>
                <c:manualLayout>
                  <c:x val="3.8933958175910235E-2"/>
                  <c:y val="-4.8074459491593051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3701265329685028"/>
                      <c:h val="0.20821671809156531"/>
                    </c:manualLayout>
                  </c15:layout>
                </c:ext>
                <c:ext xmlns:c16="http://schemas.microsoft.com/office/drawing/2014/chart" uri="{C3380CC4-5D6E-409C-BE32-E72D297353CC}">
                  <c16:uniqueId val="{00000009-9482-4507-814E-A9074501758F}"/>
                </c:ext>
              </c:extLst>
            </c:dLbl>
            <c:dLbl>
              <c:idx val="5"/>
              <c:layout>
                <c:manualLayout>
                  <c:x val="0.20623109945072041"/>
                  <c:y val="-4.1941183887722354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noAutofit/>
                </a:bodyPr>
                <a:lstStyle/>
                <a:p>
                  <a:pPr>
                    <a:defRPr sz="1600" b="1" i="0" u="none" strike="noStrike" kern="120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3839954098945403"/>
                      <c:h val="0.19423325274622777"/>
                    </c:manualLayout>
                  </c15:layout>
                </c:ext>
                <c:ext xmlns:c16="http://schemas.microsoft.com/office/drawing/2014/chart" uri="{C3380CC4-5D6E-409C-BE32-E72D297353CC}">
                  <c16:uniqueId val="{0000000B-9482-4507-814E-A9074501758F}"/>
                </c:ext>
              </c:extLst>
            </c:dLbl>
            <c:spPr>
              <a:solidFill>
                <a:prstClr val="white"/>
              </a:solidFill>
              <a:ln>
                <a:solidFill>
                  <a:srgbClr val="4472C4"/>
                </a:solidFill>
              </a:ln>
              <a:effectLst/>
            </c:spPr>
            <c:txPr>
              <a:bodyPr/>
              <a:lstStyle/>
              <a:p>
                <a:pPr>
                  <a:defRPr sz="1600"/>
                </a:pPr>
                <a:endParaRPr lang="ja-JP"/>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満足</c:v>
                </c:pt>
                <c:pt idx="1">
                  <c:v>やや満足</c:v>
                </c:pt>
                <c:pt idx="2">
                  <c:v>適当</c:v>
                </c:pt>
                <c:pt idx="3">
                  <c:v>やや不満</c:v>
                </c:pt>
                <c:pt idx="4">
                  <c:v>不満</c:v>
                </c:pt>
                <c:pt idx="5">
                  <c:v>無回答</c:v>
                </c:pt>
              </c:strCache>
            </c:strRef>
          </c:cat>
          <c:val>
            <c:numRef>
              <c:f>Sheet1!$B$2:$B$7</c:f>
              <c:numCache>
                <c:formatCode>General</c:formatCode>
                <c:ptCount val="6"/>
                <c:pt idx="0">
                  <c:v>68</c:v>
                </c:pt>
                <c:pt idx="1">
                  <c:v>14</c:v>
                </c:pt>
                <c:pt idx="2">
                  <c:v>16</c:v>
                </c:pt>
                <c:pt idx="3">
                  <c:v>0</c:v>
                </c:pt>
                <c:pt idx="4">
                  <c:v>0</c:v>
                </c:pt>
                <c:pt idx="5">
                  <c:v>2</c:v>
                </c:pt>
              </c:numCache>
            </c:numRef>
          </c:val>
          <c:extLst xmlns:c16r2="http://schemas.microsoft.com/office/drawing/2015/06/chart">
            <c:ext xmlns:c16="http://schemas.microsoft.com/office/drawing/2014/chart" uri="{C3380CC4-5D6E-409C-BE32-E72D297353CC}">
              <c16:uniqueId val="{00000000-4591-40B9-AE4A-CD4E43D4F914}"/>
            </c:ext>
          </c:extLst>
        </c:ser>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4.3033606474640503E-2"/>
          <c:y val="0"/>
        </c:manualLayout>
      </c:layout>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868371494471087"/>
          <c:y val="0.30109899724072953"/>
          <c:w val="0.77902910333901565"/>
          <c:h val="0.69890100275927058"/>
        </c:manualLayout>
      </c:layout>
      <c:pie3DChart>
        <c:varyColors val="1"/>
        <c:ser>
          <c:idx val="0"/>
          <c:order val="0"/>
          <c:tx>
            <c:strRef>
              <c:f>Sheet1!$B$1</c:f>
              <c:strCache>
                <c:ptCount val="1"/>
                <c:pt idx="0">
                  <c:v>マイナンバーカード出張窓口</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A306-4976-AE9E-1C1DC2A9EB0E}"/>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A306-4976-AE9E-1C1DC2A9EB0E}"/>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A306-4976-AE9E-1C1DC2A9EB0E}"/>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A306-4976-AE9E-1C1DC2A9EB0E}"/>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A306-4976-AE9E-1C1DC2A9EB0E}"/>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6-A306-4976-AE9E-1C1DC2A9EB0E}"/>
              </c:ext>
            </c:extLst>
          </c:dPt>
          <c:dLbls>
            <c:dLbl>
              <c:idx val="0"/>
              <c:layout>
                <c:manualLayout>
                  <c:x val="0.12326614736733099"/>
                  <c:y val="-3.1725385288377414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0353257569215538"/>
                      <c:h val="0.24779527559055115"/>
                    </c:manualLayout>
                  </c15:layout>
                </c:ext>
                <c:ext xmlns:c16="http://schemas.microsoft.com/office/drawing/2014/chart" uri="{C3380CC4-5D6E-409C-BE32-E72D297353CC}">
                  <c16:uniqueId val="{00000001-A306-4976-AE9E-1C1DC2A9EB0E}"/>
                </c:ext>
              </c:extLst>
            </c:dLbl>
            <c:dLbl>
              <c:idx val="1"/>
              <c:layout>
                <c:manualLayout>
                  <c:x val="-0.11781101968457353"/>
                  <c:y val="0.15738104852278081"/>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2-A306-4976-AE9E-1C1DC2A9EB0E}"/>
                </c:ext>
              </c:extLst>
            </c:dLbl>
            <c:dLbl>
              <c:idx val="2"/>
              <c:layout>
                <c:manualLayout>
                  <c:x val="-0.1122466886718182"/>
                  <c:y val="5.200652803015008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2118581089944795"/>
                      <c:h val="0.20506023285550845"/>
                    </c:manualLayout>
                  </c15:layout>
                </c:ext>
                <c:ext xmlns:c16="http://schemas.microsoft.com/office/drawing/2014/chart" uri="{C3380CC4-5D6E-409C-BE32-E72D297353CC}">
                  <c16:uniqueId val="{00000003-A306-4976-AE9E-1C1DC2A9EB0E}"/>
                </c:ext>
              </c:extLst>
            </c:dLbl>
            <c:dLbl>
              <c:idx val="3"/>
              <c:layout>
                <c:manualLayout>
                  <c:x val="0.35956955643987748"/>
                  <c:y val="0.11174271485295104"/>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noAutofit/>
                </a:bodyPr>
                <a:lstStyle/>
                <a:p>
                  <a:pPr>
                    <a:defRPr sz="1330" b="1" i="0" u="none" strike="noStrike" kern="120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3959295740166616"/>
                      <c:h val="0.21469984521165625"/>
                    </c:manualLayout>
                  </c15:layout>
                </c:ext>
                <c:ext xmlns:c16="http://schemas.microsoft.com/office/drawing/2014/chart" uri="{C3380CC4-5D6E-409C-BE32-E72D297353CC}">
                  <c16:uniqueId val="{00000004-A306-4976-AE9E-1C1DC2A9EB0E}"/>
                </c:ext>
              </c:extLst>
            </c:dLbl>
            <c:dLbl>
              <c:idx val="4"/>
              <c:layout>
                <c:manualLayout>
                  <c:x val="0.3402871326506835"/>
                  <c:y val="0.35582508917154587"/>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5-A306-4976-AE9E-1C1DC2A9EB0E}"/>
                </c:ext>
              </c:extLst>
            </c:dLbl>
            <c:dLbl>
              <c:idx val="5"/>
              <c:layout>
                <c:manualLayout>
                  <c:x val="0.22940257525256202"/>
                  <c:y val="4.5171276667339269E-3"/>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 xmlns:c16="http://schemas.microsoft.com/office/drawing/2014/chart" uri="{C3380CC4-5D6E-409C-BE32-E72D297353CC}">
                  <c16:uniqueId val="{00000006-A306-4976-AE9E-1C1DC2A9EB0E}"/>
                </c:ext>
              </c:extLst>
            </c:dLbl>
            <c:spPr>
              <a:solidFill>
                <a:prstClr val="white"/>
              </a:solidFill>
              <a:ln>
                <a:solidFill>
                  <a:srgbClr val="4472C4"/>
                </a:solidFill>
              </a:ln>
              <a:effectLst/>
            </c:sp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満足</c:v>
                </c:pt>
                <c:pt idx="1">
                  <c:v>やや満足</c:v>
                </c:pt>
                <c:pt idx="2">
                  <c:v>適当</c:v>
                </c:pt>
                <c:pt idx="3">
                  <c:v>やや不満</c:v>
                </c:pt>
                <c:pt idx="4">
                  <c:v>不満</c:v>
                </c:pt>
                <c:pt idx="5">
                  <c:v>無回答</c:v>
                </c:pt>
              </c:strCache>
            </c:strRef>
          </c:cat>
          <c:val>
            <c:numRef>
              <c:f>Sheet1!$B$2:$B$7</c:f>
              <c:numCache>
                <c:formatCode>General</c:formatCode>
                <c:ptCount val="6"/>
                <c:pt idx="0">
                  <c:v>81</c:v>
                </c:pt>
                <c:pt idx="1">
                  <c:v>9</c:v>
                </c:pt>
                <c:pt idx="2">
                  <c:v>10</c:v>
                </c:pt>
                <c:pt idx="3">
                  <c:v>0</c:v>
                </c:pt>
                <c:pt idx="4">
                  <c:v>0</c:v>
                </c:pt>
                <c:pt idx="5">
                  <c:v>0</c:v>
                </c:pt>
              </c:numCache>
            </c:numRef>
          </c:val>
          <c:extLst xmlns:c16r2="http://schemas.microsoft.com/office/drawing/2015/06/chart">
            <c:ext xmlns:c16="http://schemas.microsoft.com/office/drawing/2014/chart" uri="{C3380CC4-5D6E-409C-BE32-E72D297353CC}">
              <c16:uniqueId val="{00000000-A306-4976-AE9E-1C1DC2A9EB0E}"/>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baseline="0">
                <a:solidFill>
                  <a:schemeClr val="tx1"/>
                </a:solidFill>
                <a:latin typeface="+mn-lt"/>
                <a:ea typeface="+mn-ea"/>
                <a:cs typeface="+mn-cs"/>
              </a:defRPr>
            </a:pPr>
            <a:r>
              <a:rPr lang="ja-JP" altLang="en-US" sz="2400" b="1" dirty="0">
                <a:solidFill>
                  <a:schemeClr val="tx1"/>
                </a:solidFill>
              </a:rPr>
              <a:t>マイナンバーカード出張窓口</a:t>
            </a:r>
            <a:endParaRPr lang="en-US" altLang="ja-JP" sz="2400" b="1" dirty="0">
              <a:solidFill>
                <a:schemeClr val="tx1"/>
              </a:solidFill>
            </a:endParaRPr>
          </a:p>
        </c:rich>
      </c:tx>
      <c:layout>
        <c:manualLayout>
          <c:xMode val="edge"/>
          <c:yMode val="edge"/>
          <c:x val="0.12938072443931653"/>
          <c:y val="1.2966173940712936E-2"/>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53CB-4C4E-B782-D5C546C0BE9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53CB-4C4E-B782-D5C546C0BE90}"/>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53CB-4C4E-B782-D5C546C0BE90}"/>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53CB-4C4E-B782-D5C546C0BE90}"/>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53CB-4C4E-B782-D5C546C0BE90}"/>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53CB-4C4E-B782-D5C546C0BE90}"/>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D-53CB-4C4E-B782-D5C546C0BE90}"/>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F-53CB-4C4E-B782-D5C546C0BE90}"/>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ja-JP"/>
                </a:p>
              </c:txPr>
              <c:dLblPos val="outEnd"/>
              <c:showLegendKey val="0"/>
              <c:showVal val="0"/>
              <c:showCatName val="1"/>
              <c:showSerName val="0"/>
              <c:showPercent val="1"/>
              <c:showBubbleSize val="0"/>
            </c:dLbl>
            <c:dLbl>
              <c:idx val="5"/>
              <c:layout>
                <c:manualLayout>
                  <c:x val="5.9266779121580813E-2"/>
                  <c:y val="0"/>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3CB-4C4E-B782-D5C546C0BE90}"/>
                </c:ext>
              </c:extLst>
            </c:dLbl>
            <c:dLbl>
              <c:idx val="6"/>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ja-JP"/>
                </a:p>
              </c:txPr>
              <c:dLblPos val="outEnd"/>
              <c:showLegendKey val="0"/>
              <c:showVal val="0"/>
              <c:showCatName val="1"/>
              <c:showSerName val="0"/>
              <c:showPercent val="1"/>
              <c:showBubbleSize val="0"/>
            </c:dLbl>
            <c:dLbl>
              <c:idx val="7"/>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60000"/>
                        </a:schemeClr>
                      </a:solidFill>
                      <a:latin typeface="+mn-lt"/>
                      <a:ea typeface="+mn-ea"/>
                      <a:cs typeface="+mn-cs"/>
                    </a:defRPr>
                  </a:pPr>
                  <a:endParaRPr lang="ja-JP"/>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Sheet1!$A$2:$A$9</c:f>
              <c:strCache>
                <c:ptCount val="7"/>
                <c:pt idx="0">
                  <c:v>10代</c:v>
                </c:pt>
                <c:pt idx="1">
                  <c:v>20代</c:v>
                </c:pt>
                <c:pt idx="2">
                  <c:v>30代</c:v>
                </c:pt>
                <c:pt idx="3">
                  <c:v>40代</c:v>
                </c:pt>
                <c:pt idx="4">
                  <c:v>50代</c:v>
                </c:pt>
                <c:pt idx="5">
                  <c:v>60代</c:v>
                </c:pt>
                <c:pt idx="6">
                  <c:v>70代以上</c:v>
                </c:pt>
              </c:strCache>
            </c:strRef>
          </c:cat>
          <c:val>
            <c:numRef>
              <c:f>Sheet1!$B$2:$B$9</c:f>
              <c:numCache>
                <c:formatCode>General</c:formatCode>
                <c:ptCount val="8"/>
                <c:pt idx="0">
                  <c:v>8</c:v>
                </c:pt>
                <c:pt idx="1">
                  <c:v>8</c:v>
                </c:pt>
                <c:pt idx="2">
                  <c:v>6</c:v>
                </c:pt>
                <c:pt idx="3">
                  <c:v>9</c:v>
                </c:pt>
                <c:pt idx="4">
                  <c:v>17</c:v>
                </c:pt>
                <c:pt idx="5">
                  <c:v>26</c:v>
                </c:pt>
                <c:pt idx="6">
                  <c:v>26</c:v>
                </c:pt>
              </c:numCache>
            </c:numRef>
          </c:val>
          <c:extLst xmlns:c16r2="http://schemas.microsoft.com/office/drawing/2015/06/chart">
            <c:ext xmlns:c16="http://schemas.microsoft.com/office/drawing/2014/chart" uri="{C3380CC4-5D6E-409C-BE32-E72D297353CC}">
              <c16:uniqueId val="{00000000-8026-4645-A55C-3E1DD399DB67}"/>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2047422664022396E-2"/>
          <c:y val="0.13143559062777169"/>
          <c:w val="0.82082974733155911"/>
          <c:h val="0.79917103350496721"/>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2E20-4262-8A08-B74983B678BC}"/>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2E20-4262-8A08-B74983B678BC}"/>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2E20-4262-8A08-B74983B678BC}"/>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2E20-4262-8A08-B74983B678BC}"/>
              </c:ext>
            </c:extLst>
          </c:dPt>
          <c:dLbls>
            <c:dLbl>
              <c:idx val="0"/>
              <c:layout>
                <c:manualLayout>
                  <c:x val="0.12557711281989736"/>
                  <c:y val="-1.3877787807814457E-17"/>
                </c:manualLayout>
              </c:layout>
              <c:spPr>
                <a:noFill/>
                <a:ln>
                  <a:solidFill>
                    <a:schemeClr val="accent5"/>
                  </a:solid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manualLayout>
                      <c:w val="0.13936597226678807"/>
                      <c:h val="0.16379144696774778"/>
                    </c:manualLayout>
                  </c15:layout>
                </c:ext>
                <c:ext xmlns:c16="http://schemas.microsoft.com/office/drawing/2014/chart" uri="{C3380CC4-5D6E-409C-BE32-E72D297353CC}">
                  <c16:uniqueId val="{00000001-2E20-4262-8A08-B74983B678BC}"/>
                </c:ext>
              </c:extLst>
            </c:dLbl>
            <c:dLbl>
              <c:idx val="1"/>
              <c:layout>
                <c:manualLayout>
                  <c:x val="8.1255778883462915E-2"/>
                  <c:y val="-1.7233948544586253E-2"/>
                </c:manualLayout>
              </c:layout>
              <c:tx>
                <c:rich>
                  <a:bodyPr rot="0" spcFirstLastPara="1" vertOverflow="ellipsis" vert="horz" wrap="square" lIns="38100" tIns="19050" rIns="38100" bIns="19050" anchor="ctr" anchorCtr="1">
                    <a:noAutofit/>
                  </a:bodyPr>
                  <a:lstStyle/>
                  <a:p>
                    <a:pPr>
                      <a:defRPr sz="1600" b="1" i="0" u="none" strike="noStrike" kern="1200" spc="0" baseline="0">
                        <a:solidFill>
                          <a:schemeClr val="dk1"/>
                        </a:solidFill>
                        <a:latin typeface="+mn-lt"/>
                        <a:ea typeface="+mn-ea"/>
                        <a:cs typeface="+mn-cs"/>
                      </a:defRPr>
                    </a:pPr>
                    <a:r>
                      <a:rPr lang="ja-JP" altLang="en-US" sz="1600" baseline="0" dirty="0" smtClean="0">
                        <a:solidFill>
                          <a:schemeClr val="accent2"/>
                        </a:solidFill>
                      </a:rPr>
                      <a:t>いいえ</a:t>
                    </a:r>
                    <a:endParaRPr lang="en-US" altLang="ja-JP" sz="1600" baseline="0" dirty="0" smtClean="0">
                      <a:solidFill>
                        <a:schemeClr val="accent2"/>
                      </a:solidFill>
                    </a:endParaRPr>
                  </a:p>
                  <a:p>
                    <a:pPr>
                      <a:defRPr sz="1600" b="1" i="0" u="none" strike="noStrike" kern="1200" spc="0" baseline="0">
                        <a:solidFill>
                          <a:schemeClr val="dk1"/>
                        </a:solidFill>
                        <a:latin typeface="+mn-lt"/>
                        <a:ea typeface="+mn-ea"/>
                        <a:cs typeface="+mn-cs"/>
                      </a:defRPr>
                    </a:pPr>
                    <a:r>
                      <a:rPr lang="en-US" altLang="ja-JP" sz="1600" baseline="0" dirty="0" smtClean="0">
                        <a:solidFill>
                          <a:schemeClr val="accent2"/>
                        </a:solidFill>
                      </a:rPr>
                      <a:t>82</a:t>
                    </a:r>
                    <a:r>
                      <a:rPr lang="ja-JP" altLang="en-US" sz="1600" baseline="0" dirty="0" smtClean="0">
                        <a:solidFill>
                          <a:schemeClr val="accent2"/>
                        </a:solidFill>
                      </a:rPr>
                      <a:t>％</a:t>
                    </a:r>
                    <a:endParaRPr lang="ja-JP" altLang="en-US" baseline="0" dirty="0">
                      <a:solidFill>
                        <a:schemeClr val="accent2"/>
                      </a:solidFill>
                    </a:endParaRPr>
                  </a:p>
                </c:rich>
              </c:tx>
              <c:spPr>
                <a:solidFill>
                  <a:schemeClr val="lt1"/>
                </a:solidFill>
                <a:ln w="12700" cap="flat" cmpd="sng" algn="ctr">
                  <a:solidFill>
                    <a:schemeClr val="accent5"/>
                  </a:solidFill>
                  <a:prstDash val="solid"/>
                  <a:miter lim="800000"/>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manualLayout>
                      <c:w val="0.13764236483592673"/>
                      <c:h val="0.18447218522125133"/>
                    </c:manualLayout>
                  </c15:layout>
                  <c15:dlblFieldTable/>
                  <c15:showDataLabelsRange val="0"/>
                </c:ext>
                <c:ext xmlns:c16="http://schemas.microsoft.com/office/drawing/2014/chart" uri="{C3380CC4-5D6E-409C-BE32-E72D297353CC}">
                  <c16:uniqueId val="{00000003-2E20-4262-8A08-B74983B678BC}"/>
                </c:ext>
              </c:extLst>
            </c:dLbl>
            <c:dLbl>
              <c:idx val="2"/>
              <c:spPr>
                <a:noFill/>
                <a:ln>
                  <a:solidFill>
                    <a:schemeClr val="accent5"/>
                  </a:solid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noFill/>
                <a:ln>
                  <a:solidFill>
                    <a:schemeClr val="accent5"/>
                  </a:solid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spPr>
              <a:noFill/>
              <a:ln>
                <a:solidFill>
                  <a:schemeClr val="accent5"/>
                </a:solidFill>
              </a:ln>
              <a:effectLst/>
            </c:spPr>
            <c:txPr>
              <a:bodyPr/>
              <a:lstStyle/>
              <a:p>
                <a:pPr>
                  <a:defRPr sz="1600"/>
                </a:pPr>
                <a:endParaRPr lang="ja-JP"/>
              </a:p>
            </c:txPr>
            <c:dLblPos val="outEnd"/>
            <c:showLegendKey val="0"/>
            <c:showVal val="0"/>
            <c:showCatName val="1"/>
            <c:showSerName val="0"/>
            <c:showPercent val="1"/>
            <c:showBubbleSize val="0"/>
            <c:showLeaderLines val="1"/>
            <c:leaderLines>
              <c:spPr>
                <a:ln w="19050" cap="flat" cmpd="sng" algn="ctr">
                  <a:solidFill>
                    <a:schemeClr val="accent5"/>
                  </a:solidFill>
                  <a:round/>
                </a:ln>
                <a:effectLst/>
              </c:spPr>
            </c:leaderLines>
            <c:extLst xmlns:c16r2="http://schemas.microsoft.com/office/drawing/2015/06/chart">
              <c:ext xmlns:c15="http://schemas.microsoft.com/office/drawing/2012/chart" uri="{CE6537A1-D6FC-4f65-9D91-7224C49458BB}"/>
            </c:extLst>
          </c:dLbls>
          <c:cat>
            <c:strRef>
              <c:f>Sheet1!$A$2:$A$5</c:f>
              <c:strCache>
                <c:ptCount val="3"/>
                <c:pt idx="0">
                  <c:v>はい</c:v>
                </c:pt>
                <c:pt idx="1">
                  <c:v>いいえ</c:v>
                </c:pt>
                <c:pt idx="2">
                  <c:v>未回答</c:v>
                </c:pt>
              </c:strCache>
            </c:strRef>
          </c:cat>
          <c:val>
            <c:numRef>
              <c:f>Sheet1!$B$2:$B$5</c:f>
              <c:numCache>
                <c:formatCode>General</c:formatCode>
                <c:ptCount val="4"/>
                <c:pt idx="0">
                  <c:v>12</c:v>
                </c:pt>
                <c:pt idx="1">
                  <c:v>247</c:v>
                </c:pt>
                <c:pt idx="2">
                  <c:v>41</c:v>
                </c:pt>
              </c:numCache>
            </c:numRef>
          </c:val>
          <c:extLst xmlns:c16r2="http://schemas.microsoft.com/office/drawing/2015/06/chart">
            <c:ext xmlns:c16="http://schemas.microsoft.com/office/drawing/2014/chart" uri="{C3380CC4-5D6E-409C-BE32-E72D297353CC}">
              <c16:uniqueId val="{00000000-C45E-4569-AF0D-5F3768992C96}"/>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9585126334220486E-2"/>
          <c:y val="0.18351796711246798"/>
          <c:w val="0.82082974733155911"/>
          <c:h val="0.79584697016334871"/>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F102-4F3E-AEDA-A3B33E7D8C73}"/>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F102-4F3E-AEDA-A3B33E7D8C73}"/>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F102-4F3E-AEDA-A3B33E7D8C73}"/>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F102-4F3E-AEDA-A3B33E7D8C73}"/>
              </c:ext>
            </c:extLst>
          </c:dPt>
          <c:dLbls>
            <c:dLbl>
              <c:idx val="0"/>
              <c:layout>
                <c:manualLayout>
                  <c:x val="6.6482097845451851E-2"/>
                  <c:y val="-8.6169742722931306E-2"/>
                </c:manualLayout>
              </c:layout>
              <c:spPr>
                <a:solidFill>
                  <a:schemeClr val="bg1"/>
                </a:solidFill>
                <a:ln>
                  <a:solidFill>
                    <a:schemeClr val="accent5"/>
                  </a:solidFill>
                </a:ln>
                <a:effectLst/>
              </c:spPr>
              <c:txPr>
                <a:bodyPr rot="0" spcFirstLastPara="1" vertOverflow="ellipsis" vert="horz" wrap="square" lIns="38100" tIns="19050" rIns="38100" bIns="19050" anchor="ctr" anchorCtr="1">
                  <a:noAutofit/>
                </a:bodyPr>
                <a:lstStyle/>
                <a:p>
                  <a:pPr>
                    <a:defRPr sz="160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manualLayout>
                      <c:w val="0.16398893556480712"/>
                      <c:h val="0.21944923014459147"/>
                    </c:manualLayout>
                  </c15:layout>
                </c:ext>
                <c:ext xmlns:c16="http://schemas.microsoft.com/office/drawing/2014/chart" uri="{C3380CC4-5D6E-409C-BE32-E72D297353CC}">
                  <c16:uniqueId val="{00000001-F102-4F3E-AEDA-A3B33E7D8C73}"/>
                </c:ext>
              </c:extLst>
            </c:dLbl>
            <c:dLbl>
              <c:idx val="1"/>
              <c:layout>
                <c:manualLayout>
                  <c:x val="4.1859037606632454E-2"/>
                  <c:y val="0"/>
                </c:manualLayout>
              </c:layout>
              <c:tx>
                <c:rich>
                  <a:bodyPr rot="0" spcFirstLastPara="1" vertOverflow="ellipsis" vert="horz" wrap="square" lIns="38100" tIns="19050" rIns="38100" bIns="19050" anchor="ctr" anchorCtr="1">
                    <a:noAutofit/>
                  </a:bodyPr>
                  <a:lstStyle/>
                  <a:p>
                    <a:pPr>
                      <a:defRPr sz="1600" b="1" i="0" u="none" strike="noStrike" kern="1200" spc="0" baseline="0">
                        <a:solidFill>
                          <a:schemeClr val="dk1"/>
                        </a:solidFill>
                        <a:latin typeface="+mn-lt"/>
                        <a:ea typeface="+mn-ea"/>
                        <a:cs typeface="+mn-cs"/>
                      </a:defRPr>
                    </a:pPr>
                    <a:r>
                      <a:rPr lang="ja-JP" altLang="en-US" sz="1600" baseline="0" dirty="0" smtClean="0">
                        <a:solidFill>
                          <a:schemeClr val="accent2"/>
                        </a:solidFill>
                      </a:rPr>
                      <a:t>悪い</a:t>
                    </a:r>
                    <a:endParaRPr lang="en-US" altLang="ja-JP" sz="1600" baseline="0" dirty="0" smtClean="0">
                      <a:solidFill>
                        <a:schemeClr val="accent2"/>
                      </a:solidFill>
                    </a:endParaRPr>
                  </a:p>
                  <a:p>
                    <a:pPr>
                      <a:defRPr sz="1600" b="1" i="0" u="none" strike="noStrike" kern="1200" spc="0" baseline="0">
                        <a:solidFill>
                          <a:schemeClr val="dk1"/>
                        </a:solidFill>
                        <a:latin typeface="+mn-lt"/>
                        <a:ea typeface="+mn-ea"/>
                        <a:cs typeface="+mn-cs"/>
                      </a:defRPr>
                    </a:pPr>
                    <a:r>
                      <a:rPr lang="en-US" altLang="ja-JP" sz="1600" baseline="0" dirty="0" smtClean="0">
                        <a:solidFill>
                          <a:schemeClr val="accent2"/>
                        </a:solidFill>
                      </a:rPr>
                      <a:t>11</a:t>
                    </a:r>
                    <a:r>
                      <a:rPr lang="ja-JP" altLang="en-US" sz="1600" baseline="0" dirty="0" smtClean="0">
                        <a:solidFill>
                          <a:schemeClr val="accent2"/>
                        </a:solidFill>
                      </a:rPr>
                      <a:t>％</a:t>
                    </a:r>
                    <a:endParaRPr lang="ja-JP" altLang="en-US" baseline="0" dirty="0">
                      <a:solidFill>
                        <a:schemeClr val="accent2"/>
                      </a:solidFill>
                    </a:endParaRPr>
                  </a:p>
                </c:rich>
              </c:tx>
              <c:spPr>
                <a:solidFill>
                  <a:schemeClr val="bg1"/>
                </a:solidFill>
                <a:ln w="12700" cap="flat" cmpd="sng" algn="ctr">
                  <a:solidFill>
                    <a:schemeClr val="accent5"/>
                  </a:solidFill>
                  <a:prstDash val="solid"/>
                  <a:miter lim="800000"/>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manualLayout>
                      <c:w val="0.13764236483592673"/>
                      <c:h val="0.18447218522125133"/>
                    </c:manualLayout>
                  </c15:layout>
                  <c15:dlblFieldTable/>
                  <c15:showDataLabelsRange val="0"/>
                </c:ext>
                <c:ext xmlns:c16="http://schemas.microsoft.com/office/drawing/2014/chart" uri="{C3380CC4-5D6E-409C-BE32-E72D297353CC}">
                  <c16:uniqueId val="{00000003-F102-4F3E-AEDA-A3B33E7D8C73}"/>
                </c:ext>
              </c:extLst>
            </c:dLbl>
            <c:dLbl>
              <c:idx val="2"/>
              <c:spPr>
                <a:solidFill>
                  <a:schemeClr val="bg1"/>
                </a:solidFill>
                <a:ln>
                  <a:solidFill>
                    <a:schemeClr val="accent5"/>
                  </a:solid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dLbl>
              <c:idx val="3"/>
              <c:spPr>
                <a:solidFill>
                  <a:schemeClr val="bg1"/>
                </a:solidFill>
                <a:ln>
                  <a:solidFill>
                    <a:schemeClr val="accent5"/>
                  </a:solid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spPr>
              <a:solidFill>
                <a:schemeClr val="bg1"/>
              </a:solidFill>
              <a:ln>
                <a:solidFill>
                  <a:schemeClr val="accent5"/>
                </a:solidFill>
              </a:ln>
              <a:effectLst/>
            </c:spPr>
            <c:txPr>
              <a:bodyPr/>
              <a:lstStyle/>
              <a:p>
                <a:pPr>
                  <a:defRPr sz="1600"/>
                </a:pPr>
                <a:endParaRPr lang="ja-JP"/>
              </a:p>
            </c:txPr>
            <c:dLblPos val="outEnd"/>
            <c:showLegendKey val="0"/>
            <c:showVal val="0"/>
            <c:showCatName val="1"/>
            <c:showSerName val="0"/>
            <c:showPercent val="1"/>
            <c:showBubbleSize val="0"/>
            <c:showLeaderLines val="1"/>
            <c:leaderLines>
              <c:spPr>
                <a:ln w="19050" cap="flat" cmpd="sng" algn="ctr">
                  <a:solidFill>
                    <a:schemeClr val="accent5"/>
                  </a:solidFill>
                  <a:round/>
                </a:ln>
                <a:effectLst/>
              </c:spPr>
            </c:leaderLines>
            <c:extLst xmlns:c16r2="http://schemas.microsoft.com/office/drawing/2015/06/chart">
              <c:ext xmlns:c15="http://schemas.microsoft.com/office/drawing/2012/chart" uri="{CE6537A1-D6FC-4f65-9D91-7224C49458BB}"/>
            </c:extLst>
          </c:dLbls>
          <c:cat>
            <c:strRef>
              <c:f>Sheet1!$A$2:$A$5</c:f>
              <c:strCache>
                <c:ptCount val="3"/>
                <c:pt idx="0">
                  <c:v>良い</c:v>
                </c:pt>
                <c:pt idx="1">
                  <c:v>悪い</c:v>
                </c:pt>
                <c:pt idx="2">
                  <c:v>未回答</c:v>
                </c:pt>
              </c:strCache>
            </c:strRef>
          </c:cat>
          <c:val>
            <c:numRef>
              <c:f>Sheet1!$B$2:$B$5</c:f>
              <c:numCache>
                <c:formatCode>General</c:formatCode>
                <c:ptCount val="4"/>
                <c:pt idx="0">
                  <c:v>24</c:v>
                </c:pt>
                <c:pt idx="1">
                  <c:v>3</c:v>
                </c:pt>
              </c:numCache>
            </c:numRef>
          </c:val>
          <c:extLst xmlns:c16r2="http://schemas.microsoft.com/office/drawing/2015/06/chart">
            <c:ext xmlns:c16="http://schemas.microsoft.com/office/drawing/2014/chart" uri="{C3380CC4-5D6E-409C-BE32-E72D297353CC}">
              <c16:uniqueId val="{00000008-F102-4F3E-AEDA-A3B33E7D8C73}"/>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4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D6BA-4D80-BE64-25E06C7DF85C}"/>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D6BA-4D80-BE64-25E06C7DF85C}"/>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D6BA-4D80-BE64-25E06C7DF85C}"/>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D6BA-4D80-BE64-25E06C7DF85C}"/>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D6BA-4D80-BE64-25E06C7DF85C}"/>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6-D6BA-4D80-BE64-25E06C7DF85C}"/>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D6BA-4D80-BE64-25E06C7DF85C}"/>
              </c:ext>
            </c:extLst>
          </c:dPt>
          <c:dLbls>
            <c:dLbl>
              <c:idx val="0"/>
              <c:layout>
                <c:manualLayout>
                  <c:x val="0.19186659983649162"/>
                  <c:y val="0"/>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6BA-4D80-BE64-25E06C7DF85C}"/>
                </c:ext>
              </c:extLst>
            </c:dLbl>
            <c:dLbl>
              <c:idx val="1"/>
              <c:layout>
                <c:manualLayout>
                  <c:x val="0.20823994026200682"/>
                  <c:y val="0"/>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6BA-4D80-BE64-25E06C7DF85C}"/>
                </c:ext>
              </c:extLst>
            </c:dLbl>
            <c:dLbl>
              <c:idx val="2"/>
              <c:layout>
                <c:manualLayout>
                  <c:x val="0.131908287387588"/>
                  <c:y val="0.1413500038358479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6BA-4D80-BE64-25E06C7DF85C}"/>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ja-JP"/>
                </a:p>
              </c:txPr>
              <c:dLblPos val="outEnd"/>
              <c:showLegendKey val="0"/>
              <c:showVal val="0"/>
              <c:showCatName val="1"/>
              <c:showSerName val="0"/>
              <c:showPercent val="1"/>
              <c:showBubbleSize val="0"/>
            </c:dLbl>
            <c:dLbl>
              <c:idx val="4"/>
              <c:layout>
                <c:manualLayout>
                  <c:x val="-8.3069066177345677E-2"/>
                  <c:y val="-9.9825218951548535E-17"/>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6BA-4D80-BE64-25E06C7DF85C}"/>
                </c:ext>
              </c:extLst>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ja-JP"/>
                </a:p>
              </c:txPr>
              <c:dLblPos val="outEnd"/>
              <c:showLegendKey val="0"/>
              <c:showVal val="0"/>
              <c:showCatName val="1"/>
              <c:showSerName val="0"/>
              <c:showPercent val="1"/>
              <c:showBubbleSize val="0"/>
            </c:dLbl>
            <c:dLbl>
              <c:idx val="6"/>
              <c:layout>
                <c:manualLayout>
                  <c:x val="-0.15589161236714946"/>
                  <c:y val="6.5626787495215125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6BA-4D80-BE64-25E06C7DF85C}"/>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70代以上</c:v>
                </c:pt>
              </c:strCache>
            </c:strRef>
          </c:cat>
          <c:val>
            <c:numRef>
              <c:f>Sheet1!$B$2:$B$8</c:f>
              <c:numCache>
                <c:formatCode>General</c:formatCode>
                <c:ptCount val="7"/>
                <c:pt idx="0">
                  <c:v>2</c:v>
                </c:pt>
                <c:pt idx="1">
                  <c:v>11</c:v>
                </c:pt>
                <c:pt idx="2">
                  <c:v>12</c:v>
                </c:pt>
                <c:pt idx="3">
                  <c:v>21</c:v>
                </c:pt>
                <c:pt idx="4">
                  <c:v>18</c:v>
                </c:pt>
                <c:pt idx="5">
                  <c:v>20</c:v>
                </c:pt>
                <c:pt idx="6">
                  <c:v>16</c:v>
                </c:pt>
              </c:numCache>
            </c:numRef>
          </c:val>
          <c:extLst xmlns:c16r2="http://schemas.microsoft.com/office/drawing/2015/06/chart">
            <c:ext xmlns:c16="http://schemas.microsoft.com/office/drawing/2014/chart" uri="{C3380CC4-5D6E-409C-BE32-E72D297353CC}">
              <c16:uniqueId val="{00000000-D6BA-4D80-BE64-25E06C7DF85C}"/>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6947083664325348E-2"/>
          <c:y val="9.7222199460492389E-2"/>
          <c:w val="0.77260207629029087"/>
          <c:h val="0.90277773943641881"/>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7013-40AC-8917-6122BE77DAE4}"/>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7013-40AC-8917-6122BE77DAE4}"/>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7013-40AC-8917-6122BE77DAE4}"/>
              </c:ext>
            </c:extLst>
          </c:dPt>
          <c:dLbls>
            <c:dLbl>
              <c:idx val="0"/>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1"/>
                      </a:solidFill>
                      <a:latin typeface="+mn-lt"/>
                      <a:ea typeface="+mn-ea"/>
                      <a:cs typeface="+mn-cs"/>
                    </a:defRPr>
                  </a:pPr>
                  <a:endParaRPr lang="ja-JP"/>
                </a:p>
              </c:txPr>
              <c:dLblPos val="outEnd"/>
              <c:showLegendKey val="0"/>
              <c:showVal val="0"/>
              <c:showCatName val="1"/>
              <c:showSerName val="0"/>
              <c:showPercent val="1"/>
              <c:showBubbleSize val="0"/>
            </c:dLbl>
            <c:dLbl>
              <c:idx val="1"/>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2"/>
                      </a:solidFill>
                      <a:latin typeface="+mn-lt"/>
                      <a:ea typeface="+mn-ea"/>
                      <a:cs typeface="+mn-cs"/>
                    </a:defRPr>
                  </a:pPr>
                  <a:endParaRPr lang="ja-JP"/>
                </a:p>
              </c:txPr>
              <c:dLblPos val="outEnd"/>
              <c:showLegendKey val="0"/>
              <c:showVal val="0"/>
              <c:showCatName val="1"/>
              <c:showSerName val="0"/>
              <c:showPercent val="1"/>
              <c:showBubbleSize val="0"/>
            </c:dLbl>
            <c:dLbl>
              <c:idx val="2"/>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3"/>
                      </a:solidFill>
                      <a:latin typeface="+mn-lt"/>
                      <a:ea typeface="+mn-ea"/>
                      <a:cs typeface="+mn-cs"/>
                    </a:defRPr>
                  </a:pPr>
                  <a:endParaRPr lang="ja-JP"/>
                </a:p>
              </c:txPr>
              <c:dLblPos val="outEnd"/>
              <c:showLegendKey val="0"/>
              <c:showVal val="0"/>
              <c:showCatName val="1"/>
              <c:showSerName val="0"/>
              <c:showPercent val="1"/>
              <c:showBubbleSize val="0"/>
            </c:dLbl>
            <c:spPr>
              <a:solidFill>
                <a:prstClr val="white"/>
              </a:solidFill>
              <a:ln>
                <a:solidFill>
                  <a:srgbClr val="4472C4"/>
                </a:solidFill>
              </a:ln>
              <a:effectLst/>
            </c:sp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Sheet1!$A$2:$A$4</c:f>
              <c:strCache>
                <c:ptCount val="3"/>
                <c:pt idx="0">
                  <c:v>市内</c:v>
                </c:pt>
                <c:pt idx="1">
                  <c:v>市外</c:v>
                </c:pt>
                <c:pt idx="2">
                  <c:v>未回答</c:v>
                </c:pt>
              </c:strCache>
            </c:strRef>
          </c:cat>
          <c:val>
            <c:numRef>
              <c:f>Sheet1!$B$2:$B$4</c:f>
              <c:numCache>
                <c:formatCode>General</c:formatCode>
                <c:ptCount val="3"/>
                <c:pt idx="0">
                  <c:v>84</c:v>
                </c:pt>
                <c:pt idx="1">
                  <c:v>15</c:v>
                </c:pt>
                <c:pt idx="2">
                  <c:v>1</c:v>
                </c:pt>
              </c:numCache>
            </c:numRef>
          </c:val>
          <c:extLst xmlns:c16r2="http://schemas.microsoft.com/office/drawing/2015/06/chart">
            <c:ext xmlns:c16="http://schemas.microsoft.com/office/drawing/2014/chart" uri="{C3380CC4-5D6E-409C-BE32-E72D297353CC}">
              <c16:uniqueId val="{00000000-7013-40AC-8917-6122BE77DAE4}"/>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7930188645242421E-2"/>
          <c:y val="0.1792319036349326"/>
          <c:w val="0.81905354993862667"/>
          <c:h val="0.77988531729064481"/>
        </c:manualLayout>
      </c:layout>
      <c:pie3DChart>
        <c:varyColors val="1"/>
        <c:ser>
          <c:idx val="0"/>
          <c:order val="0"/>
          <c:tx>
            <c:strRef>
              <c:f>Sheet1!$B$1</c:f>
              <c:strCache>
                <c:ptCount val="1"/>
                <c:pt idx="0">
                  <c:v>列1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586E-418E-8100-E2A59DFE147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586E-418E-8100-E2A59DFE147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586E-418E-8100-E2A59DFE1471}"/>
              </c:ext>
            </c:extLst>
          </c:dPt>
          <c:dLbls>
            <c:dLbl>
              <c:idx val="0"/>
              <c:layout>
                <c:manualLayout>
                  <c:x val="0.24231632569287739"/>
                  <c:y val="-3.5791027460122499E-2"/>
                </c:manualLayout>
              </c:layout>
              <c:tx>
                <c:rich>
                  <a:bodyPr wrap="square" lIns="38100" tIns="19050" rIns="38100" bIns="19050" anchor="ctr">
                    <a:noAutofit/>
                  </a:bodyPr>
                  <a:lstStyle/>
                  <a:p>
                    <a:pPr>
                      <a:defRPr/>
                    </a:pPr>
                    <a:r>
                      <a:rPr lang="ja-JP" altLang="en-US" sz="1400" baseline="0" dirty="0" smtClean="0">
                        <a:solidFill>
                          <a:schemeClr val="accent1"/>
                        </a:solidFill>
                      </a:rPr>
                      <a:t>市内</a:t>
                    </a:r>
                    <a:endParaRPr lang="en-US" altLang="ja-JP" sz="1400" baseline="0" dirty="0" smtClean="0">
                      <a:solidFill>
                        <a:schemeClr val="accent1"/>
                      </a:solidFill>
                    </a:endParaRPr>
                  </a:p>
                  <a:p>
                    <a:pPr>
                      <a:defRPr/>
                    </a:pPr>
                    <a:r>
                      <a:rPr lang="en-US" altLang="ja-JP" sz="1400" baseline="0" dirty="0" smtClean="0">
                        <a:solidFill>
                          <a:schemeClr val="accent1"/>
                        </a:solidFill>
                      </a:rPr>
                      <a:t>96</a:t>
                    </a:r>
                    <a:r>
                      <a:rPr lang="ja-JP" altLang="en-US" sz="1400" baseline="0" dirty="0" smtClean="0">
                        <a:solidFill>
                          <a:schemeClr val="accent1"/>
                        </a:solidFill>
                      </a:rPr>
                      <a:t>％</a:t>
                    </a:r>
                    <a:endParaRPr lang="ja-JP" altLang="en-US" sz="1400" baseline="0" dirty="0">
                      <a:solidFill>
                        <a:schemeClr val="accent1"/>
                      </a:solidFill>
                    </a:endParaRPr>
                  </a:p>
                </c:rich>
              </c:tx>
              <c:spPr>
                <a:solidFill>
                  <a:prstClr val="white"/>
                </a:solidFill>
                <a:ln>
                  <a:solidFill>
                    <a:prstClr val="black">
                      <a:lumMod val="65000"/>
                      <a:lumOff val="35000"/>
                    </a:prstClr>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9.7281153697514833E-2"/>
                      <c:h val="0.25860937342552975"/>
                    </c:manualLayout>
                  </c15:layout>
                  <c15:dlblFieldTable/>
                  <c15:showDataLabelsRange val="0"/>
                </c:ext>
                <c:ext xmlns:c16="http://schemas.microsoft.com/office/drawing/2014/chart" uri="{C3380CC4-5D6E-409C-BE32-E72D297353CC}">
                  <c16:uniqueId val="{00000001-586E-418E-8100-E2A59DFE1471}"/>
                </c:ext>
              </c:extLst>
            </c:dLbl>
            <c:dLbl>
              <c:idx val="1"/>
              <c:layout>
                <c:manualLayout>
                  <c:x val="-0.22524755834148349"/>
                  <c:y val="5.5866961510675127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86E-418E-8100-E2A59DFE1471}"/>
                </c:ext>
              </c:extLst>
            </c:dLbl>
            <c:dLbl>
              <c:idx val="2"/>
              <c:layout>
                <c:manualLayout>
                  <c:x val="0.14701386482604914"/>
                  <c:y val="1.3690473837720096E-2"/>
                </c:manualLayout>
              </c:layout>
              <c:spPr>
                <a:solidFill>
                  <a:prstClr val="white"/>
                </a:solidFill>
                <a:ln>
                  <a:solidFill>
                    <a:prstClr val="black">
                      <a:lumMod val="65000"/>
                      <a:lumOff val="35000"/>
                    </a:prstClr>
                  </a:solidFill>
                </a:ln>
                <a:effectLst/>
              </c:spPr>
              <c:txPr>
                <a:bodyPr wrap="square" lIns="38100" tIns="19050" rIns="38100" bIns="19050" anchor="ctr">
                  <a:noAutofit/>
                </a:bodyPr>
                <a:lstStyle/>
                <a:p>
                  <a:pPr>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086715357420954"/>
                      <c:h val="0.19539073007595878"/>
                    </c:manualLayout>
                  </c15:layout>
                </c:ext>
                <c:ext xmlns:c16="http://schemas.microsoft.com/office/drawing/2014/chart" uri="{C3380CC4-5D6E-409C-BE32-E72D297353CC}">
                  <c16:uniqueId val="{00000003-586E-418E-8100-E2A59DFE1471}"/>
                </c:ext>
              </c:extLst>
            </c:dLbl>
            <c:spPr>
              <a:solidFill>
                <a:prstClr val="white"/>
              </a:solidFill>
              <a:ln>
                <a:solidFill>
                  <a:prstClr val="black">
                    <a:lumMod val="65000"/>
                    <a:lumOff val="35000"/>
                  </a:prstClr>
                </a:solidFill>
              </a:ln>
              <a:effectLst/>
            </c:spPr>
            <c:dLblPos val="outEnd"/>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Sheet1!$A$2:$A$4</c:f>
              <c:strCache>
                <c:ptCount val="3"/>
                <c:pt idx="0">
                  <c:v>市内</c:v>
                </c:pt>
                <c:pt idx="1">
                  <c:v>市外</c:v>
                </c:pt>
                <c:pt idx="2">
                  <c:v>未回答</c:v>
                </c:pt>
              </c:strCache>
            </c:strRef>
          </c:cat>
          <c:val>
            <c:numRef>
              <c:f>Sheet1!$B$2:$B$4</c:f>
              <c:numCache>
                <c:formatCode>General</c:formatCode>
                <c:ptCount val="3"/>
                <c:pt idx="0">
                  <c:v>96</c:v>
                </c:pt>
                <c:pt idx="1">
                  <c:v>4</c:v>
                </c:pt>
                <c:pt idx="2">
                  <c:v>0</c:v>
                </c:pt>
              </c:numCache>
            </c:numRef>
          </c:val>
          <c:extLst xmlns:c16r2="http://schemas.microsoft.com/office/drawing/2015/06/chart">
            <c:ext xmlns:c16="http://schemas.microsoft.com/office/drawing/2014/chart" uri="{C3380CC4-5D6E-409C-BE32-E72D297353CC}">
              <c16:uniqueId val="{00000000-586E-418E-8100-E2A59DFE1471}"/>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nchor="t" anchorCtr="0"/>
          <a:lstStyle/>
          <a:p>
            <a:pPr>
              <a:defRPr/>
            </a:pPr>
            <a:r>
              <a:rPr lang="ja-JP" altLang="en-US" sz="2000" dirty="0"/>
              <a:t>マイナンバーカード出張窓口</a:t>
            </a:r>
          </a:p>
        </c:rich>
      </c:tx>
      <c:layout>
        <c:manualLayout>
          <c:xMode val="edge"/>
          <c:yMode val="edge"/>
          <c:x val="8.1377164334215046E-2"/>
          <c:y val="0"/>
        </c:manualLayout>
      </c:layout>
      <c:overlay val="0"/>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0860727708884404E-3"/>
          <c:y val="0.22423976790596359"/>
          <c:w val="0.98636005994233744"/>
          <c:h val="0.7352444579869879"/>
        </c:manualLayout>
      </c:layout>
      <c:pie3DChart>
        <c:varyColors val="1"/>
        <c:ser>
          <c:idx val="0"/>
          <c:order val="0"/>
          <c:tx>
            <c:strRef>
              <c:f>Sheet1!$B$1</c:f>
              <c:strCache>
                <c:ptCount val="1"/>
                <c:pt idx="0">
                  <c:v>マイナンバーカード出張窓口</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4FC8-401C-954D-046A835CB4A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4FC8-401C-954D-046A835CB4A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4-4FC8-401C-954D-046A835CB4A1}"/>
              </c:ext>
            </c:extLst>
          </c:dPt>
          <c:dLbls>
            <c:dLbl>
              <c:idx val="0"/>
              <c:layout>
                <c:manualLayout>
                  <c:x val="0.36619723950396765"/>
                  <c:y val="-0.11830262718105572"/>
                </c:manualLayout>
              </c:layout>
              <c:tx>
                <c:rich>
                  <a:bodyPr wrap="square" lIns="38100" tIns="19050" rIns="38100" bIns="19050" anchor="ctr">
                    <a:noAutofit/>
                  </a:bodyPr>
                  <a:lstStyle/>
                  <a:p>
                    <a:pPr>
                      <a:defRPr/>
                    </a:pPr>
                    <a:r>
                      <a:rPr lang="ja-JP" altLang="en-US" sz="1400" baseline="0" dirty="0" smtClean="0">
                        <a:solidFill>
                          <a:schemeClr val="accent1"/>
                        </a:solidFill>
                      </a:rPr>
                      <a:t>市内</a:t>
                    </a:r>
                    <a:endParaRPr lang="en-US" altLang="ja-JP" sz="1400" baseline="0" dirty="0" smtClean="0">
                      <a:solidFill>
                        <a:schemeClr val="accent1"/>
                      </a:solidFill>
                    </a:endParaRPr>
                  </a:p>
                  <a:p>
                    <a:pPr>
                      <a:defRPr/>
                    </a:pPr>
                    <a:r>
                      <a:rPr lang="en-US" altLang="ja-JP" sz="1400" baseline="0" dirty="0" smtClean="0">
                        <a:solidFill>
                          <a:schemeClr val="accent1"/>
                        </a:solidFill>
                      </a:rPr>
                      <a:t>99</a:t>
                    </a:r>
                    <a:r>
                      <a:rPr lang="ja-JP" altLang="en-US" sz="1400" baseline="0" dirty="0" smtClean="0">
                        <a:solidFill>
                          <a:schemeClr val="accent1"/>
                        </a:solidFill>
                      </a:rPr>
                      <a:t>％</a:t>
                    </a:r>
                    <a:endParaRPr lang="ja-JP" altLang="en-US" sz="1400" baseline="0" dirty="0">
                      <a:solidFill>
                        <a:schemeClr val="accent1"/>
                      </a:solidFill>
                    </a:endParaRPr>
                  </a:p>
                </c:rich>
              </c:tx>
              <c:spPr>
                <a:solidFill>
                  <a:prstClr val="white"/>
                </a:solidFill>
                <a:ln>
                  <a:solidFill>
                    <a:prstClr val="black">
                      <a:lumMod val="65000"/>
                      <a:lumOff val="35000"/>
                    </a:prstClr>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2271151755195704"/>
                      <c:h val="0.22794711126917905"/>
                    </c:manualLayout>
                  </c15:layout>
                  <c15:dlblFieldTable/>
                  <c15:showDataLabelsRange val="0"/>
                </c:ext>
                <c:ext xmlns:c16="http://schemas.microsoft.com/office/drawing/2014/chart" uri="{C3380CC4-5D6E-409C-BE32-E72D297353CC}">
                  <c16:uniqueId val="{00000002-4FC8-401C-954D-046A835CB4A1}"/>
                </c:ext>
              </c:extLst>
            </c:dLbl>
            <c:dLbl>
              <c:idx val="1"/>
              <c:layout>
                <c:manualLayout>
                  <c:x val="-0.18295995418529726"/>
                  <c:y val="9.1660464460104674E-2"/>
                </c:manualLayout>
              </c:layout>
              <c:spPr>
                <a:solidFill>
                  <a:prstClr val="white"/>
                </a:solidFill>
                <a:ln>
                  <a:solidFill>
                    <a:prstClr val="black">
                      <a:lumMod val="65000"/>
                      <a:lumOff val="35000"/>
                    </a:prstClr>
                  </a:solidFill>
                </a:ln>
                <a:effectLst/>
              </c:spPr>
              <c:txPr>
                <a:bodyPr wrap="square" lIns="38100" tIns="19050" rIns="38100" bIns="19050" anchor="ctr">
                  <a:noAutofit/>
                </a:bodyPr>
                <a:lstStyle/>
                <a:p>
                  <a:pPr>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6528729044854429"/>
                      <c:h val="0.14987661385964277"/>
                    </c:manualLayout>
                  </c15:layout>
                </c:ext>
                <c:ext xmlns:c16="http://schemas.microsoft.com/office/drawing/2014/chart" uri="{C3380CC4-5D6E-409C-BE32-E72D297353CC}">
                  <c16:uniqueId val="{00000003-4FC8-401C-954D-046A835CB4A1}"/>
                </c:ext>
              </c:extLst>
            </c:dLbl>
            <c:dLbl>
              <c:idx val="2"/>
              <c:layout>
                <c:manualLayout>
                  <c:x val="0.34800011213388776"/>
                  <c:y val="8.2290297432006679E-2"/>
                </c:manualLayout>
              </c:layout>
              <c:spPr>
                <a:noFill/>
                <a:ln w="6350">
                  <a:solidFill>
                    <a:prstClr val="black"/>
                  </a:solid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 xmlns:c16="http://schemas.microsoft.com/office/drawing/2014/chart" uri="{C3380CC4-5D6E-409C-BE32-E72D297353CC}">
                  <c16:uniqueId val="{00000004-4FC8-401C-954D-046A835CB4A1}"/>
                </c:ext>
              </c:extLst>
            </c:dLbl>
            <c:spPr>
              <a:solidFill>
                <a:prstClr val="white"/>
              </a:solidFill>
              <a:ln>
                <a:solidFill>
                  <a:prstClr val="black">
                    <a:lumMod val="65000"/>
                    <a:lumOff val="35000"/>
                  </a:prstClr>
                </a:solidFill>
              </a:ln>
              <a:effectLst/>
            </c:sp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Sheet1!$A$2:$A$4</c:f>
              <c:strCache>
                <c:ptCount val="3"/>
                <c:pt idx="0">
                  <c:v>市内</c:v>
                </c:pt>
                <c:pt idx="1">
                  <c:v>市外</c:v>
                </c:pt>
                <c:pt idx="2">
                  <c:v>未回答</c:v>
                </c:pt>
              </c:strCache>
            </c:strRef>
          </c:cat>
          <c:val>
            <c:numRef>
              <c:f>Sheet1!$B$2:$B$4</c:f>
              <c:numCache>
                <c:formatCode>General</c:formatCode>
                <c:ptCount val="3"/>
                <c:pt idx="0">
                  <c:v>99</c:v>
                </c:pt>
                <c:pt idx="1">
                  <c:v>0</c:v>
                </c:pt>
                <c:pt idx="2">
                  <c:v>1</c:v>
                </c:pt>
              </c:numCache>
            </c:numRef>
          </c:val>
          <c:extLst xmlns:c16r2="http://schemas.microsoft.com/office/drawing/2015/06/chart">
            <c:ext xmlns:c16="http://schemas.microsoft.com/office/drawing/2014/chart" uri="{C3380CC4-5D6E-409C-BE32-E72D297353CC}">
              <c16:uniqueId val="{00000000-4FC8-401C-954D-046A835CB4A1}"/>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215429870323616"/>
          <c:y val="0.17803521983549267"/>
          <c:w val="0.82250429605401854"/>
          <c:h val="0.80811131609225395"/>
        </c:manualLayout>
      </c:layout>
      <c:pie3DChart>
        <c:varyColors val="1"/>
        <c:ser>
          <c:idx val="0"/>
          <c:order val="0"/>
          <c:tx>
            <c:strRef>
              <c:f>Sheet1!$B$1</c:f>
              <c:strCache>
                <c:ptCount val="1"/>
                <c:pt idx="0">
                  <c:v>本庁</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D47D-478C-94D2-52074DCD95A8}"/>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D47D-478C-94D2-52074DCD95A8}"/>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D47D-478C-94D2-52074DCD95A8}"/>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D47D-478C-94D2-52074DCD95A8}"/>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D47D-478C-94D2-52074DCD95A8}"/>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D47D-478C-94D2-52074DCD95A8}"/>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D-D47D-478C-94D2-52074DCD95A8}"/>
              </c:ext>
            </c:extLst>
          </c:dPt>
          <c:dLbls>
            <c:dLbl>
              <c:idx val="0"/>
              <c:layout>
                <c:manualLayout>
                  <c:x val="-6.0847456544375511E-2"/>
                  <c:y val="-0.15354034566747377"/>
                </c:manualLayout>
              </c:layout>
              <c:tx>
                <c:rich>
                  <a:bodyPr wrap="square" lIns="38100" tIns="19050" rIns="38100" bIns="19050" anchor="ctr">
                    <a:noAutofit/>
                  </a:bodyPr>
                  <a:lstStyle/>
                  <a:p>
                    <a:pPr>
                      <a:defRPr sz="1400"/>
                    </a:pPr>
                    <a:r>
                      <a:rPr lang="ja-JP" altLang="en-US" sz="1400" baseline="0" dirty="0" smtClean="0">
                        <a:solidFill>
                          <a:schemeClr val="accent1"/>
                        </a:solidFill>
                      </a:rPr>
                      <a:t>証明書発行</a:t>
                    </a:r>
                    <a:r>
                      <a:rPr lang="en-US" altLang="ja-JP" sz="1400" baseline="0" dirty="0" smtClean="0">
                        <a:solidFill>
                          <a:schemeClr val="accent1"/>
                        </a:solidFill>
                      </a:rPr>
                      <a:t>40</a:t>
                    </a:r>
                    <a:r>
                      <a:rPr lang="ja-JP" altLang="en-US" sz="1400" baseline="0" dirty="0" smtClean="0">
                        <a:solidFill>
                          <a:schemeClr val="accent1"/>
                        </a:solidFill>
                      </a:rPr>
                      <a:t>％</a:t>
                    </a:r>
                    <a:endParaRPr lang="ja-JP" altLang="en-US" sz="1200" baseline="0" dirty="0">
                      <a:solidFill>
                        <a:schemeClr val="accent1"/>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6595093949525078"/>
                      <c:h val="0.16362251315393203"/>
                    </c:manualLayout>
                  </c15:layout>
                  <c15:dlblFieldTable/>
                  <c15:showDataLabelsRange val="0"/>
                </c:ext>
                <c:ext xmlns:c16="http://schemas.microsoft.com/office/drawing/2014/chart" uri="{C3380CC4-5D6E-409C-BE32-E72D297353CC}">
                  <c16:uniqueId val="{00000001-D47D-478C-94D2-52074DCD95A8}"/>
                </c:ext>
              </c:extLst>
            </c:dLbl>
            <c:dLbl>
              <c:idx val="1"/>
              <c:layout>
                <c:manualLayout>
                  <c:x val="0.2720240173187437"/>
                  <c:y val="-2.432322307603545E-2"/>
                </c:manualLayout>
              </c:layout>
              <c:tx>
                <c:rich>
                  <a:bodyPr wrap="square" lIns="38100" tIns="19050" rIns="38100" bIns="19050" anchor="ctr">
                    <a:noAutofit/>
                  </a:bodyPr>
                  <a:lstStyle/>
                  <a:p>
                    <a:pPr>
                      <a:defRPr sz="1400"/>
                    </a:pPr>
                    <a:r>
                      <a:rPr lang="ja-JP" altLang="en-US" sz="1400" baseline="0" dirty="0" smtClean="0">
                        <a:solidFill>
                          <a:schemeClr val="accent2"/>
                        </a:solidFill>
                      </a:rPr>
                      <a:t>住所変更</a:t>
                    </a:r>
                    <a:r>
                      <a:rPr lang="en-US" altLang="ja-JP" sz="1400" baseline="0" dirty="0" smtClean="0">
                        <a:solidFill>
                          <a:schemeClr val="accent2"/>
                        </a:solidFill>
                      </a:rPr>
                      <a:t>25</a:t>
                    </a:r>
                    <a:r>
                      <a:rPr lang="ja-JP" altLang="en-US" sz="1400" baseline="0" dirty="0" smtClean="0">
                        <a:solidFill>
                          <a:schemeClr val="accent2"/>
                        </a:solidFill>
                      </a:rPr>
                      <a:t>％</a:t>
                    </a:r>
                    <a:endParaRPr lang="ja-JP" altLang="en-US" sz="1400" baseline="0" dirty="0">
                      <a:solidFill>
                        <a:schemeClr val="accent2"/>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23730320164529564"/>
                      <c:h val="0.17602185068126572"/>
                    </c:manualLayout>
                  </c15:layout>
                  <c15:dlblFieldTable/>
                  <c15:showDataLabelsRange val="0"/>
                </c:ext>
                <c:ext xmlns:c16="http://schemas.microsoft.com/office/drawing/2014/chart" uri="{C3380CC4-5D6E-409C-BE32-E72D297353CC}">
                  <c16:uniqueId val="{00000003-D47D-478C-94D2-52074DCD95A8}"/>
                </c:ext>
              </c:extLst>
            </c:dLbl>
            <c:dLbl>
              <c:idx val="2"/>
              <c:layout>
                <c:manualLayout>
                  <c:x val="7.1606944031613246E-2"/>
                  <c:y val="0.19451623838482307"/>
                </c:manualLayout>
              </c:layout>
              <c:tx>
                <c:rich>
                  <a:bodyPr wrap="square" lIns="38100" tIns="19050" rIns="38100" bIns="19050" anchor="ctr">
                    <a:noAutofit/>
                  </a:bodyPr>
                  <a:lstStyle/>
                  <a:p>
                    <a:pPr>
                      <a:defRPr sz="1400"/>
                    </a:pPr>
                    <a:r>
                      <a:rPr lang="ja-JP" altLang="en-US" sz="1400" baseline="0" dirty="0" smtClean="0">
                        <a:solidFill>
                          <a:schemeClr val="accent3"/>
                        </a:solidFill>
                      </a:rPr>
                      <a:t>戸籍届出</a:t>
                    </a:r>
                    <a:endParaRPr lang="en-US" altLang="ja-JP" sz="1400" baseline="0" dirty="0" smtClean="0">
                      <a:solidFill>
                        <a:schemeClr val="accent3"/>
                      </a:solidFill>
                    </a:endParaRPr>
                  </a:p>
                  <a:p>
                    <a:pPr>
                      <a:defRPr sz="1400"/>
                    </a:pPr>
                    <a:r>
                      <a:rPr lang="en-US" altLang="ja-JP" sz="1400" baseline="0" dirty="0" smtClean="0">
                        <a:solidFill>
                          <a:schemeClr val="accent3"/>
                        </a:solidFill>
                      </a:rPr>
                      <a:t>10</a:t>
                    </a:r>
                    <a:r>
                      <a:rPr lang="ja-JP" altLang="en-US" sz="1400" baseline="0" dirty="0" smtClean="0">
                        <a:solidFill>
                          <a:schemeClr val="accent3"/>
                        </a:solidFill>
                      </a:rPr>
                      <a:t>％</a:t>
                    </a:r>
                    <a:endParaRPr lang="ja-JP" altLang="en-US" sz="1200" baseline="0" dirty="0">
                      <a:solidFill>
                        <a:schemeClr val="accent3"/>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6094560911902051"/>
                      <c:h val="0.14842049873140983"/>
                    </c:manualLayout>
                  </c15:layout>
                  <c15:dlblFieldTable/>
                  <c15:showDataLabelsRange val="0"/>
                </c:ext>
                <c:ext xmlns:c16="http://schemas.microsoft.com/office/drawing/2014/chart" uri="{C3380CC4-5D6E-409C-BE32-E72D297353CC}">
                  <c16:uniqueId val="{00000005-D47D-478C-94D2-52074DCD95A8}"/>
                </c:ext>
              </c:extLst>
            </c:dLbl>
            <c:dLbl>
              <c:idx val="3"/>
              <c:layout>
                <c:manualLayout>
                  <c:x val="-1.4316954654788151E-2"/>
                  <c:y val="0.19410051715577253"/>
                </c:manualLayout>
              </c:layout>
              <c:tx>
                <c:rich>
                  <a:bodyPr wrap="square" lIns="38100" tIns="19050" rIns="38100" bIns="19050" anchor="ctr">
                    <a:noAutofit/>
                  </a:bodyPr>
                  <a:lstStyle/>
                  <a:p>
                    <a:pPr>
                      <a:defRPr sz="1400"/>
                    </a:pPr>
                    <a:r>
                      <a:rPr lang="ja-JP" altLang="en-US" sz="1400" baseline="0" dirty="0" smtClean="0">
                        <a:solidFill>
                          <a:schemeClr val="accent4"/>
                        </a:solidFill>
                      </a:rPr>
                      <a:t>印鑑登録</a:t>
                    </a:r>
                    <a:endParaRPr lang="en-US" altLang="ja-JP" sz="1400" baseline="0" dirty="0" smtClean="0">
                      <a:solidFill>
                        <a:schemeClr val="accent4"/>
                      </a:solidFill>
                    </a:endParaRPr>
                  </a:p>
                  <a:p>
                    <a:pPr>
                      <a:defRPr sz="1400"/>
                    </a:pPr>
                    <a:r>
                      <a:rPr lang="en-US" altLang="ja-JP" sz="1400" baseline="0" dirty="0" smtClean="0">
                        <a:solidFill>
                          <a:schemeClr val="accent4"/>
                        </a:solidFill>
                      </a:rPr>
                      <a:t>7</a:t>
                    </a:r>
                    <a:r>
                      <a:rPr lang="ja-JP" altLang="en-US" sz="1400" baseline="0" dirty="0" smtClean="0">
                        <a:solidFill>
                          <a:schemeClr val="accent4"/>
                        </a:solidFill>
                      </a:rPr>
                      <a:t>％</a:t>
                    </a:r>
                    <a:endParaRPr lang="ja-JP" altLang="en-US" sz="1200" baseline="0" dirty="0">
                      <a:solidFill>
                        <a:schemeClr val="accent4"/>
                      </a:solidFill>
                    </a:endParaRPr>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1299253371552212"/>
                      <c:h val="0.13321848430888769"/>
                    </c:manualLayout>
                  </c15:layout>
                  <c15:dlblFieldTable/>
                  <c15:showDataLabelsRange val="0"/>
                </c:ext>
                <c:ext xmlns:c16="http://schemas.microsoft.com/office/drawing/2014/chart" uri="{C3380CC4-5D6E-409C-BE32-E72D297353CC}">
                  <c16:uniqueId val="{00000007-D47D-478C-94D2-52074DCD95A8}"/>
                </c:ext>
              </c:extLst>
            </c:dLbl>
            <c:dLbl>
              <c:idx val="4"/>
              <c:layout>
                <c:manualLayout>
                  <c:x val="1.5418916466221724E-2"/>
                  <c:y val="-2.5587264590223119E-2"/>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5"/>
                        </a:solidFill>
                        <a:latin typeface="+mn-lt"/>
                        <a:ea typeface="+mn-ea"/>
                        <a:cs typeface="+mn-cs"/>
                      </a:defRPr>
                    </a:pPr>
                    <a:r>
                      <a:rPr lang="ja-JP" altLang="en-US" sz="1400" baseline="0" dirty="0" smtClean="0"/>
                      <a:t>マイナンバー関連</a:t>
                    </a:r>
                    <a:endParaRPr lang="en-US" altLang="ja-JP" sz="1400" baseline="0" dirty="0" smtClean="0"/>
                  </a:p>
                  <a:p>
                    <a:pPr>
                      <a:defRPr sz="1400" b="1" i="0" u="none" strike="noStrike" kern="1200" baseline="0">
                        <a:solidFill>
                          <a:schemeClr val="accent5"/>
                        </a:solidFill>
                        <a:latin typeface="+mn-lt"/>
                        <a:ea typeface="+mn-ea"/>
                        <a:cs typeface="+mn-cs"/>
                      </a:defRPr>
                    </a:pPr>
                    <a:r>
                      <a:rPr lang="en-US" altLang="ja-JP" sz="1400" baseline="0" dirty="0" smtClean="0"/>
                      <a:t>9</a:t>
                    </a:r>
                    <a:r>
                      <a:rPr lang="ja-JP" altLang="en-US" sz="1400" baseline="0" dirty="0" smtClean="0"/>
                      <a:t>％</a:t>
                    </a:r>
                    <a:endParaRPr lang="ja-JP" altLang="en-US" sz="11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manualLayout>
                      <c:w val="0.2481719458747923"/>
                      <c:h val="0.1250927083477972"/>
                    </c:manualLayout>
                  </c15:layout>
                  <c15:dlblFieldTable/>
                  <c15:showDataLabelsRange val="0"/>
                </c:ext>
                <c:ext xmlns:c16="http://schemas.microsoft.com/office/drawing/2014/chart" uri="{C3380CC4-5D6E-409C-BE32-E72D297353CC}">
                  <c16:uniqueId val="{00000009-D47D-478C-94D2-52074DCD95A8}"/>
                </c:ext>
              </c:extLst>
            </c:dLbl>
            <c:dLbl>
              <c:idx val="5"/>
              <c:layout>
                <c:manualLayout>
                  <c:x val="6.6812893460490769E-2"/>
                  <c:y val="-0.10033329518864623"/>
                </c:manualLayout>
              </c:layout>
              <c:tx>
                <c:rich>
                  <a:bodyPr/>
                  <a:lstStyle/>
                  <a:p>
                    <a:r>
                      <a:rPr lang="ja-JP" altLang="en-US" sz="1400" baseline="0" dirty="0" smtClean="0">
                        <a:solidFill>
                          <a:schemeClr val="accent6"/>
                        </a:solidFill>
                      </a:rPr>
                      <a:t>その他</a:t>
                    </a:r>
                    <a:endParaRPr lang="en-US" altLang="ja-JP" sz="1400" baseline="0" dirty="0" smtClean="0">
                      <a:solidFill>
                        <a:schemeClr val="accent6"/>
                      </a:solidFill>
                    </a:endParaRPr>
                  </a:p>
                  <a:p>
                    <a:r>
                      <a:rPr lang="en-US" altLang="ja-JP" sz="1400" baseline="0" dirty="0" smtClean="0">
                        <a:solidFill>
                          <a:schemeClr val="accent6"/>
                        </a:solidFill>
                      </a:rPr>
                      <a:t>9</a:t>
                    </a:r>
                    <a:r>
                      <a:rPr lang="ja-JP" altLang="en-US" sz="1400" baseline="0" dirty="0" smtClean="0">
                        <a:solidFill>
                          <a:schemeClr val="accent6"/>
                        </a:solidFill>
                      </a:rPr>
                      <a:t>％</a:t>
                    </a:r>
                    <a:endParaRPr lang="ja-JP" altLang="en-US" baseline="0" dirty="0">
                      <a:solidFill>
                        <a:schemeClr val="accent6"/>
                      </a:solidFill>
                    </a:endParaRPr>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B-D47D-478C-94D2-52074DCD95A8}"/>
                </c:ext>
              </c:extLst>
            </c:dLbl>
            <c:dLbl>
              <c:idx val="6"/>
              <c:layout>
                <c:manualLayout>
                  <c:x val="0.11453638878941275"/>
                  <c:y val="-5.7767654805584205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D47D-478C-94D2-52074DCD95A8}"/>
                </c:ext>
              </c:extLst>
            </c:dLbl>
            <c:spPr>
              <a:solidFill>
                <a:prstClr val="white"/>
              </a:solidFill>
              <a:ln>
                <a:solidFill>
                  <a:srgbClr val="4472C4"/>
                </a:solidFill>
              </a:ln>
              <a:effectLst/>
            </c:spPr>
            <c:txPr>
              <a:bodyPr/>
              <a:lstStyle/>
              <a:p>
                <a:pPr>
                  <a:defRPr sz="1400"/>
                </a:pPr>
                <a:endParaRPr lang="ja-JP"/>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Sheet1!$A$2:$A$8</c:f>
              <c:strCache>
                <c:ptCount val="7"/>
                <c:pt idx="0">
                  <c:v>証明書発行</c:v>
                </c:pt>
                <c:pt idx="1">
                  <c:v>住所変更</c:v>
                </c:pt>
                <c:pt idx="2">
                  <c:v>戸籍届出</c:v>
                </c:pt>
                <c:pt idx="3">
                  <c:v>印鑑登録</c:v>
                </c:pt>
                <c:pt idx="4">
                  <c:v>マイナンバー関係</c:v>
                </c:pt>
                <c:pt idx="5">
                  <c:v>その他</c:v>
                </c:pt>
                <c:pt idx="6">
                  <c:v>未回答</c:v>
                </c:pt>
              </c:strCache>
            </c:strRef>
          </c:cat>
          <c:val>
            <c:numRef>
              <c:f>Sheet1!$B$2:$B$8</c:f>
              <c:numCache>
                <c:formatCode>General</c:formatCode>
                <c:ptCount val="7"/>
                <c:pt idx="0">
                  <c:v>46</c:v>
                </c:pt>
                <c:pt idx="1">
                  <c:v>29</c:v>
                </c:pt>
                <c:pt idx="2">
                  <c:v>12</c:v>
                </c:pt>
                <c:pt idx="3">
                  <c:v>8</c:v>
                </c:pt>
                <c:pt idx="4">
                  <c:v>10</c:v>
                </c:pt>
                <c:pt idx="5">
                  <c:v>11</c:v>
                </c:pt>
                <c:pt idx="6">
                  <c:v>0</c:v>
                </c:pt>
              </c:numCache>
            </c:numRef>
          </c:val>
          <c:extLst xmlns:c16r2="http://schemas.microsoft.com/office/drawing/2015/06/chart">
            <c:ext xmlns:c16="http://schemas.microsoft.com/office/drawing/2014/chart" uri="{C3380CC4-5D6E-409C-BE32-E72D297353CC}">
              <c16:uniqueId val="{00000000-1420-40DE-BAED-AFAC37DABDD5}"/>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9452475966528722E-2"/>
          <c:y val="9.241777614827279E-2"/>
          <c:w val="0.82109504806694256"/>
          <c:h val="0.81516444770345442"/>
        </c:manualLayout>
      </c:layout>
      <c:pie3DChart>
        <c:varyColors val="1"/>
        <c:ser>
          <c:idx val="0"/>
          <c:order val="0"/>
          <c:tx>
            <c:strRef>
              <c:f>Sheet1!$B$1</c:f>
              <c:strCache>
                <c:ptCount val="1"/>
                <c:pt idx="0">
                  <c:v>市民サービスセンター</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AEC7-417E-8511-C5346DB3C6F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AEC7-417E-8511-C5346DB3C6F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AEC7-417E-8511-C5346DB3C6F1}"/>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AEC7-417E-8511-C5346DB3C6F1}"/>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9-AEC7-417E-8511-C5346DB3C6F1}"/>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B-AEC7-417E-8511-C5346DB3C6F1}"/>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D-AEC7-417E-8511-C5346DB3C6F1}"/>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F-AEC7-417E-8511-C5346DB3C6F1}"/>
              </c:ext>
            </c:extLst>
          </c:dPt>
          <c:dLbls>
            <c:dLbl>
              <c:idx val="0"/>
              <c:layout>
                <c:manualLayout>
                  <c:x val="-2.0826854051984922E-2"/>
                  <c:y val="3.190117295399271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1"/>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21858014797070832"/>
                      <c:h val="0.14241147990083625"/>
                    </c:manualLayout>
                  </c15:layout>
                </c:ext>
                <c:ext xmlns:c16="http://schemas.microsoft.com/office/drawing/2014/chart" uri="{C3380CC4-5D6E-409C-BE32-E72D297353CC}">
                  <c16:uniqueId val="{00000001-AEC7-417E-8511-C5346DB3C6F1}"/>
                </c:ext>
              </c:extLst>
            </c:dLbl>
            <c:dLbl>
              <c:idx val="1"/>
              <c:layout>
                <c:manualLayout>
                  <c:x val="1.2251147363360157E-2"/>
                  <c:y val="-1.4972647730524036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2"/>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AEC7-417E-8511-C5346DB3C6F1}"/>
                </c:ext>
              </c:extLst>
            </c:dLbl>
            <c:dLbl>
              <c:idx val="2"/>
              <c:layout>
                <c:manualLayout>
                  <c:x val="-0.18376721045040234"/>
                  <c:y val="5.0989752964375995E-2"/>
                </c:manualLayout>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accent1"/>
                        </a:solidFill>
                        <a:latin typeface="+mn-lt"/>
                        <a:ea typeface="+mn-ea"/>
                        <a:cs typeface="+mn-cs"/>
                      </a:defRPr>
                    </a:pPr>
                    <a:r>
                      <a:rPr lang="ja-JP" altLang="en-US" sz="1100" baseline="0" dirty="0" smtClean="0"/>
                      <a:t>医療費助成等の申請</a:t>
                    </a:r>
                    <a:endParaRPr lang="en-US" altLang="ja-JP" sz="1100" baseline="0" dirty="0" smtClean="0"/>
                  </a:p>
                  <a:p>
                    <a:pPr>
                      <a:defRPr sz="1330" b="1" i="0" u="none" strike="noStrike" kern="1200" baseline="0">
                        <a:solidFill>
                          <a:schemeClr val="accent1"/>
                        </a:solidFill>
                        <a:latin typeface="+mn-lt"/>
                        <a:ea typeface="+mn-ea"/>
                        <a:cs typeface="+mn-cs"/>
                      </a:defRPr>
                    </a:pPr>
                    <a:r>
                      <a:rPr lang="en-US" altLang="ja-JP" sz="1100" baseline="0" dirty="0" smtClean="0"/>
                      <a:t>1</a:t>
                    </a:r>
                    <a:r>
                      <a:rPr lang="ja-JP" altLang="en-US" sz="1100" baseline="0" dirty="0" smtClean="0"/>
                      <a:t>％</a:t>
                    </a:r>
                    <a:endParaRPr lang="ja-JP" altLang="en-US" sz="1100" baseline="0" dirty="0"/>
                  </a:p>
                </c:rich>
              </c:tx>
              <c:spPr>
                <a:solidFill>
                  <a:prstClr val="white"/>
                </a:solidFill>
                <a:ln>
                  <a:solidFill>
                    <a:srgbClr val="4472C4"/>
                  </a:solidFill>
                </a:ln>
                <a:effectLst/>
              </c:sp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31168886793224554"/>
                      <c:h val="0.13437712551890502"/>
                    </c:manualLayout>
                  </c15:layout>
                  <c15:dlblFieldTable/>
                  <c15:showDataLabelsRange val="0"/>
                </c:ext>
                <c:ext xmlns:c16="http://schemas.microsoft.com/office/drawing/2014/chart" uri="{C3380CC4-5D6E-409C-BE32-E72D297353CC}">
                  <c16:uniqueId val="{00000005-AEC7-417E-8511-C5346DB3C6F1}"/>
                </c:ext>
              </c:extLst>
            </c:dLbl>
            <c:dLbl>
              <c:idx val="3"/>
              <c:layout>
                <c:manualLayout>
                  <c:x val="-0.28912707777529967"/>
                  <c:y val="2.7035315523376638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4"/>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7-AEC7-417E-8511-C5346DB3C6F1}"/>
                </c:ext>
              </c:extLst>
            </c:dLbl>
            <c:dLbl>
              <c:idx val="4"/>
              <c:layout>
                <c:manualLayout>
                  <c:x val="-0.31852983144736408"/>
                  <c:y val="-2.9493084703791014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5"/>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9-AEC7-417E-8511-C5346DB3C6F1}"/>
                </c:ext>
              </c:extLst>
            </c:dLbl>
            <c:dLbl>
              <c:idx val="5"/>
              <c:layout>
                <c:manualLayout>
                  <c:x val="1.5926491572368189E-2"/>
                  <c:y val="0.1216590711652265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noAutofit/>
                </a:bodyPr>
                <a:lstStyle/>
                <a:p>
                  <a:pPr>
                    <a:defRPr sz="1330" b="1" i="0" u="none" strike="noStrike" kern="1200" baseline="0">
                      <a:solidFill>
                        <a:schemeClr val="accent6"/>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2441802226737673"/>
                      <c:h val="0.37717088165551421"/>
                    </c:manualLayout>
                  </c15:layout>
                </c:ext>
                <c:ext xmlns:c16="http://schemas.microsoft.com/office/drawing/2014/chart" uri="{C3380CC4-5D6E-409C-BE32-E72D297353CC}">
                  <c16:uniqueId val="{0000000B-AEC7-417E-8511-C5346DB3C6F1}"/>
                </c:ext>
              </c:extLst>
            </c:dLbl>
            <c:dLbl>
              <c:idx val="6"/>
              <c:layout>
                <c:manualLayout>
                  <c:x val="-7.3506884180160936E-2"/>
                  <c:y val="-2.2183350151880919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1">
                          <a:lumMod val="60000"/>
                        </a:schemeClr>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D-AEC7-417E-8511-C5346DB3C6F1}"/>
                </c:ext>
              </c:extLst>
            </c:dLbl>
            <c:dLbl>
              <c:idx val="7"/>
              <c:layout>
                <c:manualLayout>
                  <c:x val="0.13721285046963375"/>
                  <c:y val="-1.6743735019642592E-2"/>
                </c:manualLayout>
              </c:layout>
              <c:spPr>
                <a:solidFill>
                  <a:prstClr val="white"/>
                </a:solidFill>
                <a:ln>
                  <a:solidFill>
                    <a:srgbClr val="4472C4"/>
                  </a:solidFill>
                </a:ln>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accent2">
                          <a:lumMod val="60000"/>
                        </a:schemeClr>
                      </a:solidFill>
                      <a:latin typeface="+mn-lt"/>
                      <a:ea typeface="+mn-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F-AEC7-417E-8511-C5346DB3C6F1}"/>
                </c:ext>
              </c:extLst>
            </c:dLbl>
            <c:spPr>
              <a:solidFill>
                <a:prstClr val="white"/>
              </a:solidFill>
              <a:ln>
                <a:solidFill>
                  <a:srgbClr val="4472C4"/>
                </a:solidFill>
              </a:ln>
              <a:effectLst/>
            </c:sp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Sheet1!$A$2:$A$9</c:f>
              <c:strCache>
                <c:ptCount val="8"/>
                <c:pt idx="0">
                  <c:v>証明書発行</c:v>
                </c:pt>
                <c:pt idx="1">
                  <c:v>税金・料金等の納付</c:v>
                </c:pt>
                <c:pt idx="2">
                  <c:v>医療費助成等の申請</c:v>
                </c:pt>
                <c:pt idx="3">
                  <c:v>印鑑登録</c:v>
                </c:pt>
                <c:pt idx="4">
                  <c:v>旅券</c:v>
                </c:pt>
                <c:pt idx="5">
                  <c:v>マイナンバー関係</c:v>
                </c:pt>
                <c:pt idx="6">
                  <c:v>その他</c:v>
                </c:pt>
                <c:pt idx="7">
                  <c:v>未回答</c:v>
                </c:pt>
              </c:strCache>
            </c:strRef>
          </c:cat>
          <c:val>
            <c:numRef>
              <c:f>Sheet1!$B$2:$B$9</c:f>
              <c:numCache>
                <c:formatCode>General</c:formatCode>
                <c:ptCount val="8"/>
                <c:pt idx="0">
                  <c:v>70</c:v>
                </c:pt>
                <c:pt idx="1">
                  <c:v>20</c:v>
                </c:pt>
                <c:pt idx="2">
                  <c:v>3</c:v>
                </c:pt>
                <c:pt idx="3">
                  <c:v>8</c:v>
                </c:pt>
                <c:pt idx="4">
                  <c:v>2</c:v>
                </c:pt>
                <c:pt idx="5">
                  <c:v>96</c:v>
                </c:pt>
                <c:pt idx="6">
                  <c:v>6</c:v>
                </c:pt>
                <c:pt idx="7">
                  <c:v>4</c:v>
                </c:pt>
              </c:numCache>
            </c:numRef>
          </c:val>
          <c:extLst xmlns:c16r2="http://schemas.microsoft.com/office/drawing/2015/06/chart">
            <c:ext xmlns:c16="http://schemas.microsoft.com/office/drawing/2014/chart" uri="{C3380CC4-5D6E-409C-BE32-E72D297353CC}">
              <c16:uniqueId val="{00000000-0786-4DA6-B04B-9A65AECFF91B}"/>
            </c:ext>
          </c:extLst>
        </c:ser>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F951E5B-9265-467D-8494-19755A1DBEF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E57F3DF1-41AB-4CFA-9BC6-95248A5D6C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5AE5658F-A021-49DD-AE8F-8D95C62D8070}"/>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5" name="フッター プレースホルダー 4">
            <a:extLst>
              <a:ext uri="{FF2B5EF4-FFF2-40B4-BE49-F238E27FC236}">
                <a16:creationId xmlns:a16="http://schemas.microsoft.com/office/drawing/2014/main" xmlns="" id="{7B708D32-927A-4F57-B197-B6208FCFCF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D970D666-69E1-4788-868D-92D2A6265667}"/>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425787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74142A7-8CF0-41FC-878A-23DEA1BB6C3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662B443E-972E-4904-B0FF-B4D76900921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497126DF-97CC-412C-A727-CD329A4AE668}"/>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5" name="フッター プレースホルダー 4">
            <a:extLst>
              <a:ext uri="{FF2B5EF4-FFF2-40B4-BE49-F238E27FC236}">
                <a16:creationId xmlns:a16="http://schemas.microsoft.com/office/drawing/2014/main" xmlns="" id="{E231CF29-E559-474F-838C-27B6B6E807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F2DE6087-0712-4D1A-9578-209BAC5792F4}"/>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47630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7EF70EFD-568C-4389-AB8C-31E9F82773D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40BB2733-E110-4DAD-9456-EAB48CB949F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24F5A426-8CC8-4745-A440-403EF634686D}"/>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5" name="フッター プレースホルダー 4">
            <a:extLst>
              <a:ext uri="{FF2B5EF4-FFF2-40B4-BE49-F238E27FC236}">
                <a16:creationId xmlns:a16="http://schemas.microsoft.com/office/drawing/2014/main" xmlns="" id="{E6BFCFB0-86DD-4EA8-ACC2-4889E10DEC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6D20E16B-0DFE-44CA-911C-23166E67A2E9}"/>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255979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1176A00-FB66-4132-A725-770AE195F6C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A01E2049-FDA4-46EC-993D-23AE75A33BF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70FCF385-D283-4078-9A23-CCBB882D847E}"/>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5" name="フッター プレースホルダー 4">
            <a:extLst>
              <a:ext uri="{FF2B5EF4-FFF2-40B4-BE49-F238E27FC236}">
                <a16:creationId xmlns:a16="http://schemas.microsoft.com/office/drawing/2014/main" xmlns="" id="{E2AC42AC-EB0F-4925-A499-F2A1A0A34C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9F25BD8D-B119-4182-93EC-2D4B874D463B}"/>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52248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BBB64C0-AD5A-467E-8C08-9184B9D5236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854ECEE5-3637-441C-9FEB-4799B91B02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4AE63A26-A348-442C-A1C8-969B90E9D51E}"/>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5" name="フッター プレースホルダー 4">
            <a:extLst>
              <a:ext uri="{FF2B5EF4-FFF2-40B4-BE49-F238E27FC236}">
                <a16:creationId xmlns:a16="http://schemas.microsoft.com/office/drawing/2014/main" xmlns="" id="{D8B42F42-B687-4DF9-8171-90D6CC2945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5880B428-0A3B-478E-B23D-12CC68075DD0}"/>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014622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AB91B92-CD6A-4705-B728-3BAE0B4A092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DC98C7EB-197A-4A5E-B61C-2C4A0E82242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86639230-00BE-4EDE-8410-690CD2B1AC7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BDC1EB8E-F72A-4A3C-8440-DA2946FC9D53}"/>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6" name="フッター プレースホルダー 5">
            <a:extLst>
              <a:ext uri="{FF2B5EF4-FFF2-40B4-BE49-F238E27FC236}">
                <a16:creationId xmlns:a16="http://schemas.microsoft.com/office/drawing/2014/main" xmlns="" id="{E2BA1E9D-0F39-43B6-B234-7028BDB380A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FA596031-E1E8-46DC-A957-162A03C7E4CF}"/>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8362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72D41BF-AEC0-4FCA-87A0-9D0EAE65488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649261C3-AA0A-4503-8263-24E5E1BC15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42389E0A-B06C-4BE9-ACF8-57947C9B3B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C73AA0AA-7BB8-4960-B3D0-213D6F25A4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3596FDCA-1B5F-4569-ABEC-E4BBB8D99FB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4D3EA3C3-A78E-492E-8EC5-891AC597EF3C}"/>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8" name="フッター プレースホルダー 7">
            <a:extLst>
              <a:ext uri="{FF2B5EF4-FFF2-40B4-BE49-F238E27FC236}">
                <a16:creationId xmlns:a16="http://schemas.microsoft.com/office/drawing/2014/main" xmlns="" id="{D7F58CB6-8C59-4FE2-8372-B8B9FC1AB48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11CC586C-BAE9-4E3C-A5F9-E2D43AAAA740}"/>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20693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8FC16B8-FFB8-4C18-AB6F-9104F7270BA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D391CF35-87E0-4442-849F-18FAA76152BD}"/>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4" name="フッター プレースホルダー 3">
            <a:extLst>
              <a:ext uri="{FF2B5EF4-FFF2-40B4-BE49-F238E27FC236}">
                <a16:creationId xmlns:a16="http://schemas.microsoft.com/office/drawing/2014/main" xmlns="" id="{5FB797B8-6C15-4831-BA9C-354262563C2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48C5D918-7D4E-488E-81B3-77727A311412}"/>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4173719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1F8D40F1-9EC6-4DD3-A3CC-07689B7D5761}"/>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3" name="フッター プレースホルダー 2">
            <a:extLst>
              <a:ext uri="{FF2B5EF4-FFF2-40B4-BE49-F238E27FC236}">
                <a16:creationId xmlns:a16="http://schemas.microsoft.com/office/drawing/2014/main" xmlns="" id="{D576F166-32CB-49E8-8178-517D33E7728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94BC4C24-75E2-47C8-B7D4-A28A64431187}"/>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402654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123604E-E6E4-412D-925D-E65104A5D17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659166A7-0EFA-43BD-BDBE-8481209449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490FA5B8-088F-43E9-9AFA-5E24A8D61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724355AD-7D74-4238-988E-9B9D9EC4BA8B}"/>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6" name="フッター プレースホルダー 5">
            <a:extLst>
              <a:ext uri="{FF2B5EF4-FFF2-40B4-BE49-F238E27FC236}">
                <a16:creationId xmlns:a16="http://schemas.microsoft.com/office/drawing/2014/main" xmlns="" id="{54299C84-6440-48C6-B2B4-68ACB3DB94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C0F53F58-A8A1-4E09-B941-C49FE373EBAF}"/>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44442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0113324-D899-47D6-8FD0-7463A226370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DCBC7715-AA75-416B-A5A1-09289253D1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E9F2552E-F678-413A-A325-5931E084D0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D8ABA9C6-6F9C-4970-9085-616205A2ADC9}"/>
              </a:ext>
            </a:extLst>
          </p:cNvPr>
          <p:cNvSpPr>
            <a:spLocks noGrp="1"/>
          </p:cNvSpPr>
          <p:nvPr>
            <p:ph type="dt" sz="half" idx="10"/>
          </p:nvPr>
        </p:nvSpPr>
        <p:spPr/>
        <p:txBody>
          <a:bodyPr/>
          <a:lstStyle/>
          <a:p>
            <a:fld id="{487F9736-430A-4BE7-98B9-9F03D0291763}" type="datetimeFigureOut">
              <a:rPr kumimoji="1" lang="ja-JP" altLang="en-US" smtClean="0"/>
              <a:t>2023/1/16</a:t>
            </a:fld>
            <a:endParaRPr kumimoji="1" lang="ja-JP" altLang="en-US"/>
          </a:p>
        </p:txBody>
      </p:sp>
      <p:sp>
        <p:nvSpPr>
          <p:cNvPr id="6" name="フッター プレースホルダー 5">
            <a:extLst>
              <a:ext uri="{FF2B5EF4-FFF2-40B4-BE49-F238E27FC236}">
                <a16:creationId xmlns:a16="http://schemas.microsoft.com/office/drawing/2014/main" xmlns="" id="{36ED1852-4219-4117-A5FE-77E18EF304E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8A4E4F17-099A-4038-ADAC-AD85341FB781}"/>
              </a:ext>
            </a:extLst>
          </p:cNvPr>
          <p:cNvSpPr>
            <a:spLocks noGrp="1"/>
          </p:cNvSpPr>
          <p:nvPr>
            <p:ph type="sldNum" sz="quarter" idx="12"/>
          </p:nvPr>
        </p:nvSpPr>
        <p:spPr/>
        <p:txBody>
          <a:body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131425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53982EA6-4D0C-4257-9BBC-41F363875A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CF5D7AC7-557E-4252-9967-4F2878A139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3590ADC6-E6BD-4395-8C2B-0081859CF0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F9736-430A-4BE7-98B9-9F03D0291763}" type="datetimeFigureOut">
              <a:rPr kumimoji="1" lang="ja-JP" altLang="en-US" smtClean="0"/>
              <a:t>2023/1/16</a:t>
            </a:fld>
            <a:endParaRPr kumimoji="1" lang="ja-JP" altLang="en-US"/>
          </a:p>
        </p:txBody>
      </p:sp>
      <p:sp>
        <p:nvSpPr>
          <p:cNvPr id="5" name="フッター プレースホルダー 4">
            <a:extLst>
              <a:ext uri="{FF2B5EF4-FFF2-40B4-BE49-F238E27FC236}">
                <a16:creationId xmlns:a16="http://schemas.microsoft.com/office/drawing/2014/main" xmlns="" id="{2AF597D2-A5AD-472A-B4EF-0BA36E70BE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59465D75-5A39-4F61-A019-1385D6196F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F2F65-0950-46AA-B8B2-75B77464F3BE}" type="slidenum">
              <a:rPr kumimoji="1" lang="ja-JP" altLang="en-US" smtClean="0"/>
              <a:t>‹#›</a:t>
            </a:fld>
            <a:endParaRPr kumimoji="1" lang="ja-JP" altLang="en-US"/>
          </a:p>
        </p:txBody>
      </p:sp>
    </p:spTree>
    <p:extLst>
      <p:ext uri="{BB962C8B-B14F-4D97-AF65-F5344CB8AC3E}">
        <p14:creationId xmlns:p14="http://schemas.microsoft.com/office/powerpoint/2010/main" val="1704863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5.xml"/><Relationship Id="rId4" Type="http://schemas.openxmlformats.org/officeDocument/2006/relationships/chart" Target="../charts/char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5.xml"/><Relationship Id="rId4" Type="http://schemas.openxmlformats.org/officeDocument/2006/relationships/chart" Target="../charts/chart15.xml"/></Relationships>
</file>

<file path=ppt/slides/_rels/slide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 Id="rId4" Type="http://schemas.openxmlformats.org/officeDocument/2006/relationships/chart" Target="../charts/char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xmlns="" id="{85354914-E0D9-4DAD-8FA6-89A2425C1917}"/>
              </a:ext>
            </a:extLst>
          </p:cNvPr>
          <p:cNvSpPr>
            <a:spLocks noGrp="1"/>
          </p:cNvSpPr>
          <p:nvPr>
            <p:ph type="title"/>
          </p:nvPr>
        </p:nvSpPr>
        <p:spPr>
          <a:xfrm>
            <a:off x="503583" y="457200"/>
            <a:ext cx="4545495" cy="1600200"/>
          </a:xfrm>
          <a:ln w="28575">
            <a:solidFill>
              <a:schemeClr val="tx1"/>
            </a:solidFill>
            <a:prstDash val="dashDot"/>
          </a:ln>
        </p:spPr>
        <p:txBody>
          <a:bodyPr>
            <a:normAutofit fontScale="90000"/>
          </a:bodyPr>
          <a:lstStyle/>
          <a:p>
            <a:pPr algn="ctr"/>
            <a:r>
              <a:rPr kumimoji="1" lang="ja-JP" altLang="en-US" dirty="0"/>
              <a:t>市民課窓口</a:t>
            </a:r>
            <a:r>
              <a:rPr kumimoji="1" lang="en-US" altLang="ja-JP" dirty="0"/>
              <a:t/>
            </a:r>
            <a:br>
              <a:rPr kumimoji="1" lang="en-US" altLang="ja-JP" dirty="0"/>
            </a:br>
            <a:r>
              <a:rPr kumimoji="1" lang="ja-JP" altLang="en-US" sz="2000" dirty="0"/>
              <a:t>（本庁・市民サービスセンター）</a:t>
            </a:r>
            <a:r>
              <a:rPr kumimoji="1" lang="en-US" altLang="ja-JP" sz="2000" dirty="0"/>
              <a:t/>
            </a:r>
            <a:br>
              <a:rPr kumimoji="1" lang="en-US" altLang="ja-JP" sz="2000" dirty="0"/>
            </a:br>
            <a:r>
              <a:rPr kumimoji="1" lang="ja-JP" altLang="en-US" dirty="0"/>
              <a:t>アンケート</a:t>
            </a:r>
            <a:r>
              <a:rPr kumimoji="1" lang="en-US" altLang="ja-JP" dirty="0"/>
              <a:t/>
            </a:r>
            <a:br>
              <a:rPr kumimoji="1" lang="en-US" altLang="ja-JP" dirty="0"/>
            </a:br>
            <a:r>
              <a:rPr kumimoji="1" lang="ja-JP" altLang="en-US" dirty="0"/>
              <a:t>実施結果報告</a:t>
            </a:r>
          </a:p>
        </p:txBody>
      </p:sp>
      <p:sp>
        <p:nvSpPr>
          <p:cNvPr id="8" name="コンテンツ プレースホルダー 7">
            <a:extLst>
              <a:ext uri="{FF2B5EF4-FFF2-40B4-BE49-F238E27FC236}">
                <a16:creationId xmlns:a16="http://schemas.microsoft.com/office/drawing/2014/main" xmlns="" id="{4BB8FB9C-292D-4816-B5C1-8A6131776B0A}"/>
              </a:ext>
            </a:extLst>
          </p:cNvPr>
          <p:cNvSpPr>
            <a:spLocks noGrp="1"/>
          </p:cNvSpPr>
          <p:nvPr>
            <p:ph idx="1"/>
          </p:nvPr>
        </p:nvSpPr>
        <p:spPr>
          <a:xfrm>
            <a:off x="5183188" y="0"/>
            <a:ext cx="6172200" cy="6400800"/>
          </a:xfrm>
        </p:spPr>
        <p:txBody>
          <a:bodyPr>
            <a:normAutofit fontScale="25000" lnSpcReduction="20000"/>
          </a:bodyPr>
          <a:lstStyle/>
          <a:p>
            <a:pPr algn="ctr">
              <a:spcAft>
                <a:spcPts val="0"/>
              </a:spcAft>
            </a:pPr>
            <a:endParaRPr lang="en-US" altLang="ja-JP" sz="4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ctr">
              <a:buNone/>
            </a:pPr>
            <a:r>
              <a:rPr lang="ja-JP" altLang="ja-JP" sz="6400" b="1" dirty="0"/>
              <a:t>令和４年度　市民課窓口サービス評価</a:t>
            </a:r>
            <a:r>
              <a:rPr lang="ja-JP" altLang="ja-JP" sz="6400" b="1" dirty="0" smtClean="0"/>
              <a:t>制度</a:t>
            </a:r>
            <a:endParaRPr lang="ja-JP" altLang="ja-JP" sz="6400" b="1" dirty="0"/>
          </a:p>
          <a:p>
            <a:r>
              <a:rPr lang="ja-JP" altLang="ja-JP" sz="4400" b="1" u="sng" dirty="0"/>
              <a:t>１　目的　</a:t>
            </a:r>
            <a:endParaRPr lang="ja-JP" altLang="ja-JP" sz="4400" dirty="0"/>
          </a:p>
          <a:p>
            <a:r>
              <a:rPr lang="ja-JP" altLang="ja-JP" sz="3600" dirty="0"/>
              <a:t>市民課での窓口サービスの満足度をはかる指標の一つとして市民課窓口の利用者を対象に「窓口アンケート」を実施し、現状を把握、検証するとともに、その結果をもとに課題を発見して改善に結び付けることで、市民サービスの向上と職員の意識の向上を図ることを目的とします</a:t>
            </a:r>
            <a:r>
              <a:rPr lang="ja-JP" altLang="ja-JP" sz="3600" dirty="0" smtClean="0"/>
              <a:t>。</a:t>
            </a:r>
            <a:endParaRPr lang="ja-JP" altLang="ja-JP" sz="3600" dirty="0"/>
          </a:p>
          <a:p>
            <a:r>
              <a:rPr lang="ja-JP" altLang="ja-JP" sz="4400" b="1" u="sng" dirty="0"/>
              <a:t>２　対象　</a:t>
            </a:r>
            <a:endParaRPr lang="ja-JP" altLang="ja-JP" sz="4400" dirty="0"/>
          </a:p>
          <a:p>
            <a:r>
              <a:rPr lang="ja-JP" altLang="ja-JP" sz="3600" dirty="0"/>
              <a:t>市民課窓口（市役所本庁舎の市民課と出張所の市民サービスセンター）</a:t>
            </a:r>
            <a:r>
              <a:rPr lang="ja-JP" altLang="ja-JP" sz="3600" dirty="0" smtClean="0"/>
              <a:t>利用者</a:t>
            </a:r>
            <a:endParaRPr lang="ja-JP" altLang="ja-JP" sz="3600" dirty="0"/>
          </a:p>
          <a:p>
            <a:r>
              <a:rPr lang="ja-JP" altLang="ja-JP" sz="4400" b="1" u="sng" dirty="0"/>
              <a:t>３　方法　</a:t>
            </a:r>
            <a:endParaRPr lang="ja-JP" altLang="ja-JP" sz="4400" dirty="0"/>
          </a:p>
          <a:p>
            <a:r>
              <a:rPr lang="ja-JP" altLang="ja-JP" sz="3600" dirty="0"/>
              <a:t>窓口利用された</a:t>
            </a:r>
            <a:r>
              <a:rPr lang="en-US" altLang="ja-JP" sz="3600" dirty="0"/>
              <a:t>300</a:t>
            </a:r>
            <a:r>
              <a:rPr lang="ja-JP" altLang="ja-JP" sz="3600" dirty="0"/>
              <a:t>人（市役所本庁舎、市民サービスセンター、市民サービスセンター内マイナンバーカード出張窓口の各１００名）の方にアンケートをお願いし、設置した回収箱に投函して</a:t>
            </a:r>
            <a:r>
              <a:rPr lang="ja-JP" altLang="ja-JP" sz="3600" dirty="0" smtClean="0"/>
              <a:t>いただく</a:t>
            </a:r>
            <a:endParaRPr lang="ja-JP" altLang="ja-JP" sz="3600" dirty="0"/>
          </a:p>
          <a:p>
            <a:r>
              <a:rPr lang="ja-JP" altLang="ja-JP" sz="4400" b="1" u="sng" dirty="0"/>
              <a:t>４　期間　</a:t>
            </a:r>
            <a:endParaRPr lang="ja-JP" altLang="ja-JP" sz="4400" dirty="0"/>
          </a:p>
          <a:p>
            <a:r>
              <a:rPr lang="ja-JP" altLang="ja-JP" sz="3600" dirty="0"/>
              <a:t>令和４年</a:t>
            </a:r>
            <a:r>
              <a:rPr lang="en-US" altLang="ja-JP" sz="3600" dirty="0"/>
              <a:t>9</a:t>
            </a:r>
            <a:r>
              <a:rPr lang="ja-JP" altLang="ja-JP" sz="3600" dirty="0"/>
              <a:t>月１日から約</a:t>
            </a:r>
            <a:r>
              <a:rPr lang="ja-JP" altLang="ja-JP" sz="3600" dirty="0" smtClean="0"/>
              <a:t>１か月</a:t>
            </a:r>
            <a:endParaRPr lang="ja-JP" altLang="ja-JP" sz="3600" dirty="0"/>
          </a:p>
          <a:p>
            <a:r>
              <a:rPr lang="ja-JP" altLang="ja-JP" sz="4400" b="1" u="sng" dirty="0"/>
              <a:t>５　設問　</a:t>
            </a:r>
            <a:endParaRPr lang="ja-JP" altLang="ja-JP" sz="4400" dirty="0"/>
          </a:p>
          <a:p>
            <a:r>
              <a:rPr lang="ja-JP" altLang="ja-JP" sz="3600" dirty="0"/>
              <a:t>１．お客さまご自身についてお聞かせください。</a:t>
            </a:r>
          </a:p>
          <a:p>
            <a:r>
              <a:rPr lang="ja-JP" altLang="ja-JP" sz="3600" dirty="0"/>
              <a:t>・年齢</a:t>
            </a:r>
          </a:p>
          <a:p>
            <a:r>
              <a:rPr lang="ja-JP" altLang="ja-JP" sz="3600" dirty="0"/>
              <a:t>・お住まい　</a:t>
            </a:r>
          </a:p>
          <a:p>
            <a:r>
              <a:rPr lang="ja-JP" altLang="ja-JP" sz="3600" dirty="0"/>
              <a:t>２．本日はどのようなご用件で窓口を利用されましたか</a:t>
            </a:r>
          </a:p>
          <a:p>
            <a:pPr marL="0" indent="0">
              <a:buNone/>
            </a:pPr>
            <a:r>
              <a:rPr lang="ja-JP" altLang="en-US" sz="3600" dirty="0"/>
              <a:t>　</a:t>
            </a:r>
            <a:r>
              <a:rPr lang="ja-JP" altLang="ja-JP" sz="3600" dirty="0"/>
              <a:t>　・市民課、市民サービスセンター各業務を選択</a:t>
            </a:r>
          </a:p>
          <a:p>
            <a:r>
              <a:rPr lang="ja-JP" altLang="ja-JP" sz="3600" dirty="0"/>
              <a:t>３．窓口案内の仕方や、案内表示はいかがでしたか</a:t>
            </a:r>
          </a:p>
          <a:p>
            <a:r>
              <a:rPr lang="ja-JP" altLang="ja-JP" sz="3600" dirty="0"/>
              <a:t>　　　・大変良い・良い・普通・悪い・大変悪い　から選択</a:t>
            </a:r>
          </a:p>
          <a:p>
            <a:r>
              <a:rPr lang="ja-JP" altLang="ja-JP" sz="3600" dirty="0"/>
              <a:t>４．手続きやお客さまからのおたずねに対する職員の説明は、わかりやすい言葉で理解しやすかったですか</a:t>
            </a:r>
          </a:p>
          <a:p>
            <a:r>
              <a:rPr lang="ja-JP" altLang="ja-JP" sz="3600" dirty="0"/>
              <a:t>・大変良い・良い・普通・悪い・大変悪い　から選択</a:t>
            </a:r>
          </a:p>
          <a:p>
            <a:r>
              <a:rPr lang="ja-JP" altLang="ja-JP" sz="3600" dirty="0"/>
              <a:t>５．マイナンバーカードは持っていますか</a:t>
            </a:r>
          </a:p>
          <a:p>
            <a:r>
              <a:rPr lang="ja-JP" altLang="ja-JP" sz="3600" dirty="0"/>
              <a:t>　　　・持っている・持っていない　から選択し、持っていない理由を尋ねる</a:t>
            </a:r>
          </a:p>
          <a:p>
            <a:r>
              <a:rPr lang="ja-JP" altLang="ja-JP" sz="3600" dirty="0"/>
              <a:t>６．ご用件が済むまでの時間は、いかがでしたか</a:t>
            </a:r>
          </a:p>
          <a:p>
            <a:r>
              <a:rPr lang="ja-JP" altLang="ja-JP" sz="3600" dirty="0"/>
              <a:t>・満足　・やや満足　・適当　・やや不満・不満　から選択</a:t>
            </a:r>
          </a:p>
          <a:p>
            <a:r>
              <a:rPr lang="ja-JP" altLang="ja-JP" sz="3600" dirty="0"/>
              <a:t>７．市民サービスセンターに追加してほしいサービスはありますか</a:t>
            </a:r>
          </a:p>
          <a:p>
            <a:r>
              <a:rPr lang="en-US" altLang="ja-JP" sz="3600" dirty="0"/>
              <a:t>    </a:t>
            </a:r>
            <a:r>
              <a:rPr lang="ja-JP" altLang="ja-JP" sz="3600" dirty="0"/>
              <a:t>・はい　・いいえ</a:t>
            </a:r>
          </a:p>
          <a:p>
            <a:r>
              <a:rPr lang="ja-JP" altLang="ja-JP" sz="3600" dirty="0"/>
              <a:t>８</a:t>
            </a:r>
            <a:r>
              <a:rPr lang="en-US" altLang="ja-JP" sz="3600" dirty="0"/>
              <a:t>.</a:t>
            </a:r>
            <a:r>
              <a:rPr lang="ja-JP" altLang="ja-JP" sz="3600" dirty="0"/>
              <a:t>（７</a:t>
            </a:r>
            <a:r>
              <a:rPr lang="en-US" altLang="ja-JP" sz="3600" dirty="0"/>
              <a:t>.</a:t>
            </a:r>
            <a:r>
              <a:rPr lang="ja-JP" altLang="ja-JP" sz="3600" dirty="0"/>
              <a:t>で「はい」と答えた方にお聞きします）どのようなサービスですか　　（記述式）</a:t>
            </a:r>
          </a:p>
          <a:p>
            <a:r>
              <a:rPr lang="ja-JP" altLang="ja-JP" sz="3600" dirty="0"/>
              <a:t>９</a:t>
            </a:r>
            <a:r>
              <a:rPr lang="en-US" altLang="ja-JP" sz="3600" dirty="0"/>
              <a:t>.</a:t>
            </a:r>
            <a:r>
              <a:rPr lang="ja-JP" altLang="ja-JP" sz="3600" dirty="0"/>
              <a:t>窓口の対応について、ご意見ございましたらお聞かせください　　　（記述式）</a:t>
            </a:r>
          </a:p>
          <a:p>
            <a:endParaRPr kumimoji="1" lang="ja-JP" altLang="en-US" dirty="0"/>
          </a:p>
        </p:txBody>
      </p:sp>
      <p:sp>
        <p:nvSpPr>
          <p:cNvPr id="9" name="テキスト プレースホルダー 8">
            <a:extLst>
              <a:ext uri="{FF2B5EF4-FFF2-40B4-BE49-F238E27FC236}">
                <a16:creationId xmlns:a16="http://schemas.microsoft.com/office/drawing/2014/main" xmlns="" id="{265DBBB3-4022-4935-9B79-AF571221E2EB}"/>
              </a:ext>
            </a:extLst>
          </p:cNvPr>
          <p:cNvSpPr>
            <a:spLocks noGrp="1"/>
          </p:cNvSpPr>
          <p:nvPr>
            <p:ph type="body" sz="half" idx="2"/>
          </p:nvPr>
        </p:nvSpPr>
        <p:spPr>
          <a:xfrm>
            <a:off x="839788" y="2345634"/>
            <a:ext cx="3932237" cy="4187687"/>
          </a:xfrm>
        </p:spPr>
        <p:txBody>
          <a:bodyPr/>
          <a:lstStyle/>
          <a:p>
            <a:endParaRPr kumimoji="1" lang="en-US" altLang="ja-JP" dirty="0"/>
          </a:p>
          <a:p>
            <a:endParaRPr lang="en-US" altLang="ja-JP" dirty="0"/>
          </a:p>
          <a:p>
            <a:endParaRPr kumimoji="1" lang="en-US" altLang="ja-JP" dirty="0"/>
          </a:p>
          <a:p>
            <a:pPr algn="ctr"/>
            <a:r>
              <a:rPr lang="en-US" altLang="ja-JP" sz="2400" dirty="0" smtClean="0"/>
              <a:t>2022</a:t>
            </a:r>
            <a:r>
              <a:rPr lang="ja-JP" altLang="en-US" sz="2400" dirty="0" smtClean="0"/>
              <a:t>年</a:t>
            </a:r>
            <a:r>
              <a:rPr lang="en-US" altLang="ja-JP" sz="2400" dirty="0" smtClean="0"/>
              <a:t>12</a:t>
            </a:r>
            <a:r>
              <a:rPr lang="ja-JP" altLang="en-US" sz="2400" dirty="0" smtClean="0"/>
              <a:t>月</a:t>
            </a:r>
            <a:endParaRPr lang="en-US" altLang="ja-JP" sz="2400" dirty="0"/>
          </a:p>
          <a:p>
            <a:pPr algn="ctr"/>
            <a:endParaRPr kumimoji="1" lang="en-US" altLang="ja-JP" sz="1000" dirty="0"/>
          </a:p>
          <a:p>
            <a:pPr algn="ctr"/>
            <a:r>
              <a:rPr lang="ja-JP" altLang="en-US" sz="2400" dirty="0"/>
              <a:t>荒尾市</a:t>
            </a:r>
            <a:endParaRPr kumimoji="1" lang="ja-JP" altLang="en-US" sz="2400" dirty="0"/>
          </a:p>
        </p:txBody>
      </p:sp>
      <p:grpSp>
        <p:nvGrpSpPr>
          <p:cNvPr id="5" name="Group 302">
            <a:extLst>
              <a:ext uri="{FF2B5EF4-FFF2-40B4-BE49-F238E27FC236}">
                <a16:creationId xmlns:a16="http://schemas.microsoft.com/office/drawing/2014/main" xmlns="" id="{FEB803C8-DC2B-4907-8264-289CDD97B9A7}"/>
              </a:ext>
            </a:extLst>
          </p:cNvPr>
          <p:cNvGrpSpPr/>
          <p:nvPr/>
        </p:nvGrpSpPr>
        <p:grpSpPr bwMode="auto">
          <a:xfrm>
            <a:off x="2756452" y="4439477"/>
            <a:ext cx="1749287" cy="1863519"/>
            <a:chOff x="0" y="0"/>
            <a:chExt cx="6750" cy="7893"/>
          </a:xfrm>
        </p:grpSpPr>
        <p:sp>
          <p:nvSpPr>
            <p:cNvPr id="6" name="Oval 290">
              <a:extLst>
                <a:ext uri="{FF2B5EF4-FFF2-40B4-BE49-F238E27FC236}">
                  <a16:creationId xmlns:a16="http://schemas.microsoft.com/office/drawing/2014/main" xmlns="" id="{1C902D08-C332-4048-AF2E-D705B190DD5D}"/>
                </a:ext>
              </a:extLst>
            </p:cNvPr>
            <p:cNvSpPr>
              <a:spLocks noChangeArrowheads="1"/>
            </p:cNvSpPr>
            <p:nvPr/>
          </p:nvSpPr>
          <p:spPr bwMode="auto">
            <a:xfrm rot="-260784">
              <a:off x="3521" y="6835"/>
              <a:ext cx="1643" cy="523"/>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0" name="Oval 90">
              <a:extLst>
                <a:ext uri="{FF2B5EF4-FFF2-40B4-BE49-F238E27FC236}">
                  <a16:creationId xmlns:a16="http://schemas.microsoft.com/office/drawing/2014/main" xmlns="" id="{8F4904C3-D39E-420F-9ECC-7AA82ABBF303}"/>
                </a:ext>
              </a:extLst>
            </p:cNvPr>
            <p:cNvSpPr>
              <a:spLocks noChangeArrowheads="1"/>
            </p:cNvSpPr>
            <p:nvPr/>
          </p:nvSpPr>
          <p:spPr bwMode="auto">
            <a:xfrm rot="-215780">
              <a:off x="3210" y="7215"/>
              <a:ext cx="1401" cy="678"/>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11" name="Group 278">
              <a:extLst>
                <a:ext uri="{FF2B5EF4-FFF2-40B4-BE49-F238E27FC236}">
                  <a16:creationId xmlns:a16="http://schemas.microsoft.com/office/drawing/2014/main" xmlns="" id="{0380B42C-525C-4016-B4DA-7490D974BC72}"/>
                </a:ext>
              </a:extLst>
            </p:cNvPr>
            <p:cNvGrpSpPr>
              <a:grpSpLocks/>
            </p:cNvGrpSpPr>
            <p:nvPr/>
          </p:nvGrpSpPr>
          <p:grpSpPr bwMode="auto">
            <a:xfrm>
              <a:off x="0" y="2345"/>
              <a:ext cx="3144" cy="2980"/>
              <a:chOff x="0" y="2345"/>
              <a:chExt cx="3144" cy="2980"/>
            </a:xfrm>
          </p:grpSpPr>
          <p:grpSp>
            <p:nvGrpSpPr>
              <p:cNvPr id="72" name="Group 55">
                <a:extLst>
                  <a:ext uri="{FF2B5EF4-FFF2-40B4-BE49-F238E27FC236}">
                    <a16:creationId xmlns:a16="http://schemas.microsoft.com/office/drawing/2014/main" xmlns="" id="{58C1B00D-A5F6-4440-A187-1EF2AA4FBBD3}"/>
                  </a:ext>
                </a:extLst>
              </p:cNvPr>
              <p:cNvGrpSpPr>
                <a:grpSpLocks/>
              </p:cNvGrpSpPr>
              <p:nvPr/>
            </p:nvGrpSpPr>
            <p:grpSpPr bwMode="auto">
              <a:xfrm rot="170555">
                <a:off x="906" y="4309"/>
                <a:ext cx="2238" cy="1016"/>
                <a:chOff x="906" y="4309"/>
                <a:chExt cx="2462" cy="1118"/>
              </a:xfrm>
            </p:grpSpPr>
            <p:sp>
              <p:nvSpPr>
                <p:cNvPr id="74" name="Oval 50">
                  <a:extLst>
                    <a:ext uri="{FF2B5EF4-FFF2-40B4-BE49-F238E27FC236}">
                      <a16:creationId xmlns:a16="http://schemas.microsoft.com/office/drawing/2014/main" xmlns="" id="{E6F82E6F-666B-4020-A27B-F2C6A760B38D}"/>
                    </a:ext>
                  </a:extLst>
                </p:cNvPr>
                <p:cNvSpPr>
                  <a:spLocks noChangeArrowheads="1"/>
                </p:cNvSpPr>
                <p:nvPr/>
              </p:nvSpPr>
              <p:spPr bwMode="auto">
                <a:xfrm rot="17579623">
                  <a:off x="2727" y="4786"/>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5" name="Oval 48">
                  <a:extLst>
                    <a:ext uri="{FF2B5EF4-FFF2-40B4-BE49-F238E27FC236}">
                      <a16:creationId xmlns:a16="http://schemas.microsoft.com/office/drawing/2014/main" xmlns="" id="{1A03F159-17F9-43CA-A372-CF45D9422794}"/>
                    </a:ext>
                  </a:extLst>
                </p:cNvPr>
                <p:cNvSpPr>
                  <a:spLocks noChangeArrowheads="1"/>
                </p:cNvSpPr>
                <p:nvPr/>
              </p:nvSpPr>
              <p:spPr bwMode="auto">
                <a:xfrm rot="-3165428">
                  <a:off x="1359" y="3856"/>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6" name="Oval 49">
                  <a:extLst>
                    <a:ext uri="{FF2B5EF4-FFF2-40B4-BE49-F238E27FC236}">
                      <a16:creationId xmlns:a16="http://schemas.microsoft.com/office/drawing/2014/main" xmlns="" id="{5552B34F-D089-4F29-A564-FC7C5A3AF82F}"/>
                    </a:ext>
                  </a:extLst>
                </p:cNvPr>
                <p:cNvSpPr>
                  <a:spLocks noChangeArrowheads="1"/>
                </p:cNvSpPr>
                <p:nvPr/>
              </p:nvSpPr>
              <p:spPr bwMode="auto">
                <a:xfrm rot="-3165428">
                  <a:off x="2119" y="4557"/>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73" name="Oval 47">
                <a:extLst>
                  <a:ext uri="{FF2B5EF4-FFF2-40B4-BE49-F238E27FC236}">
                    <a16:creationId xmlns:a16="http://schemas.microsoft.com/office/drawing/2014/main" xmlns="" id="{79C36744-0332-4765-86CA-6BBF15E2E06D}"/>
                  </a:ext>
                </a:extLst>
              </p:cNvPr>
              <p:cNvSpPr>
                <a:spLocks noChangeArrowheads="1"/>
              </p:cNvSpPr>
              <p:nvPr/>
            </p:nvSpPr>
            <p:spPr bwMode="auto">
              <a:xfrm rot="-1466620">
                <a:off x="0" y="2345"/>
                <a:ext cx="1782" cy="2515"/>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12" name="Oval 89">
              <a:extLst>
                <a:ext uri="{FF2B5EF4-FFF2-40B4-BE49-F238E27FC236}">
                  <a16:creationId xmlns:a16="http://schemas.microsoft.com/office/drawing/2014/main" xmlns="" id="{A5268C27-3E6F-43E9-BBCA-0B9FCF439049}"/>
                </a:ext>
              </a:extLst>
            </p:cNvPr>
            <p:cNvSpPr>
              <a:spLocks noChangeArrowheads="1"/>
            </p:cNvSpPr>
            <p:nvPr/>
          </p:nvSpPr>
          <p:spPr bwMode="auto">
            <a:xfrm rot="-518832">
              <a:off x="3376" y="6611"/>
              <a:ext cx="1640" cy="49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3" name="Oval 88">
              <a:extLst>
                <a:ext uri="{FF2B5EF4-FFF2-40B4-BE49-F238E27FC236}">
                  <a16:creationId xmlns:a16="http://schemas.microsoft.com/office/drawing/2014/main" xmlns="" id="{58FC028B-2089-41C4-BBCE-14827D6CF648}"/>
                </a:ext>
              </a:extLst>
            </p:cNvPr>
            <p:cNvSpPr>
              <a:spLocks noChangeArrowheads="1"/>
            </p:cNvSpPr>
            <p:nvPr/>
          </p:nvSpPr>
          <p:spPr bwMode="auto">
            <a:xfrm rot="-489041">
              <a:off x="3003" y="6344"/>
              <a:ext cx="1749" cy="596"/>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4" name="Oval 87">
              <a:extLst>
                <a:ext uri="{FF2B5EF4-FFF2-40B4-BE49-F238E27FC236}">
                  <a16:creationId xmlns:a16="http://schemas.microsoft.com/office/drawing/2014/main" xmlns="" id="{6404B853-5257-44D0-8FCD-68972E049A4B}"/>
                </a:ext>
              </a:extLst>
            </p:cNvPr>
            <p:cNvSpPr>
              <a:spLocks noChangeArrowheads="1"/>
            </p:cNvSpPr>
            <p:nvPr/>
          </p:nvSpPr>
          <p:spPr bwMode="auto">
            <a:xfrm rot="-202619">
              <a:off x="2727" y="6014"/>
              <a:ext cx="1753" cy="718"/>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5" name="Oval 86">
              <a:extLst>
                <a:ext uri="{FF2B5EF4-FFF2-40B4-BE49-F238E27FC236}">
                  <a16:creationId xmlns:a16="http://schemas.microsoft.com/office/drawing/2014/main" xmlns="" id="{A288AF82-3915-4925-B3DE-DEEC8774FE22}"/>
                </a:ext>
              </a:extLst>
            </p:cNvPr>
            <p:cNvSpPr>
              <a:spLocks noChangeArrowheads="1"/>
            </p:cNvSpPr>
            <p:nvPr/>
          </p:nvSpPr>
          <p:spPr bwMode="auto">
            <a:xfrm>
              <a:off x="2538" y="5655"/>
              <a:ext cx="1942" cy="749"/>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16" name="Group 107">
              <a:extLst>
                <a:ext uri="{FF2B5EF4-FFF2-40B4-BE49-F238E27FC236}">
                  <a16:creationId xmlns:a16="http://schemas.microsoft.com/office/drawing/2014/main" xmlns="" id="{1D945EA1-E5AE-4F21-BAAF-DC6003DE6AF6}"/>
                </a:ext>
              </a:extLst>
            </p:cNvPr>
            <p:cNvGrpSpPr>
              <a:grpSpLocks/>
            </p:cNvGrpSpPr>
            <p:nvPr/>
          </p:nvGrpSpPr>
          <p:grpSpPr bwMode="auto">
            <a:xfrm rot="21093567" flipH="1">
              <a:off x="1200" y="4960"/>
              <a:ext cx="1609" cy="665"/>
              <a:chOff x="1200" y="4960"/>
              <a:chExt cx="1518" cy="665"/>
            </a:xfrm>
          </p:grpSpPr>
          <p:grpSp>
            <p:nvGrpSpPr>
              <p:cNvPr id="66" name="Group 108">
                <a:extLst>
                  <a:ext uri="{FF2B5EF4-FFF2-40B4-BE49-F238E27FC236}">
                    <a16:creationId xmlns:a16="http://schemas.microsoft.com/office/drawing/2014/main" xmlns="" id="{731CD0CA-5632-4095-BB47-AB11B26A643A}"/>
                  </a:ext>
                </a:extLst>
              </p:cNvPr>
              <p:cNvGrpSpPr>
                <a:grpSpLocks/>
              </p:cNvGrpSpPr>
              <p:nvPr/>
            </p:nvGrpSpPr>
            <p:grpSpPr bwMode="auto">
              <a:xfrm rot="1759479" flipH="1">
                <a:off x="1200" y="4981"/>
                <a:ext cx="997" cy="644"/>
                <a:chOff x="1200" y="4981"/>
                <a:chExt cx="2462" cy="1118"/>
              </a:xfrm>
            </p:grpSpPr>
            <p:sp>
              <p:nvSpPr>
                <p:cNvPr id="69" name="Oval 109">
                  <a:extLst>
                    <a:ext uri="{FF2B5EF4-FFF2-40B4-BE49-F238E27FC236}">
                      <a16:creationId xmlns:a16="http://schemas.microsoft.com/office/drawing/2014/main" xmlns="" id="{50DFF99E-7ED8-48FC-90EB-12A57BFF2278}"/>
                    </a:ext>
                  </a:extLst>
                </p:cNvPr>
                <p:cNvSpPr>
                  <a:spLocks noChangeArrowheads="1"/>
                </p:cNvSpPr>
                <p:nvPr/>
              </p:nvSpPr>
              <p:spPr bwMode="auto">
                <a:xfrm rot="17579623">
                  <a:off x="3021" y="5458"/>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0" name="Oval 110">
                  <a:extLst>
                    <a:ext uri="{FF2B5EF4-FFF2-40B4-BE49-F238E27FC236}">
                      <a16:creationId xmlns:a16="http://schemas.microsoft.com/office/drawing/2014/main" xmlns="" id="{EDDF7B2A-9062-4238-ADD0-DD8906B8FA92}"/>
                    </a:ext>
                  </a:extLst>
                </p:cNvPr>
                <p:cNvSpPr>
                  <a:spLocks noChangeArrowheads="1"/>
                </p:cNvSpPr>
                <p:nvPr/>
              </p:nvSpPr>
              <p:spPr bwMode="auto">
                <a:xfrm rot="-3165428">
                  <a:off x="1653" y="4528"/>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1" name="Oval 111">
                  <a:extLst>
                    <a:ext uri="{FF2B5EF4-FFF2-40B4-BE49-F238E27FC236}">
                      <a16:creationId xmlns:a16="http://schemas.microsoft.com/office/drawing/2014/main" xmlns="" id="{FA281BDA-15B0-4237-A61B-0015A2AF3054}"/>
                    </a:ext>
                  </a:extLst>
                </p:cNvPr>
                <p:cNvSpPr>
                  <a:spLocks noChangeArrowheads="1"/>
                </p:cNvSpPr>
                <p:nvPr/>
              </p:nvSpPr>
              <p:spPr bwMode="auto">
                <a:xfrm rot="-3165428">
                  <a:off x="2413" y="5229"/>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67" name="Oval 112">
                <a:extLst>
                  <a:ext uri="{FF2B5EF4-FFF2-40B4-BE49-F238E27FC236}">
                    <a16:creationId xmlns:a16="http://schemas.microsoft.com/office/drawing/2014/main" xmlns="" id="{A7608631-417E-4F4E-AD2E-72E8E6BB7166}"/>
                  </a:ext>
                </a:extLst>
              </p:cNvPr>
              <p:cNvSpPr>
                <a:spLocks noChangeArrowheads="1"/>
              </p:cNvSpPr>
              <p:nvPr/>
            </p:nvSpPr>
            <p:spPr bwMode="auto">
              <a:xfrm rot="-2383804">
                <a:off x="2100" y="4960"/>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8" name="Oval 113">
                <a:extLst>
                  <a:ext uri="{FF2B5EF4-FFF2-40B4-BE49-F238E27FC236}">
                    <a16:creationId xmlns:a16="http://schemas.microsoft.com/office/drawing/2014/main" xmlns="" id="{74199461-FDD1-4A3A-9EB4-795BA773F752}"/>
                  </a:ext>
                </a:extLst>
              </p:cNvPr>
              <p:cNvSpPr>
                <a:spLocks noChangeArrowheads="1"/>
              </p:cNvSpPr>
              <p:nvPr/>
            </p:nvSpPr>
            <p:spPr bwMode="auto">
              <a:xfrm>
                <a:off x="2100" y="5097"/>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17" name="Group 114">
              <a:extLst>
                <a:ext uri="{FF2B5EF4-FFF2-40B4-BE49-F238E27FC236}">
                  <a16:creationId xmlns:a16="http://schemas.microsoft.com/office/drawing/2014/main" xmlns="" id="{77A5A3CF-B3A9-477C-9979-EB73F560B690}"/>
                </a:ext>
              </a:extLst>
            </p:cNvPr>
            <p:cNvGrpSpPr>
              <a:grpSpLocks/>
            </p:cNvGrpSpPr>
            <p:nvPr/>
          </p:nvGrpSpPr>
          <p:grpSpPr bwMode="auto">
            <a:xfrm rot="19469044" flipH="1">
              <a:off x="1469" y="5467"/>
              <a:ext cx="1287" cy="531"/>
              <a:chOff x="1469" y="5467"/>
              <a:chExt cx="1518" cy="665"/>
            </a:xfrm>
          </p:grpSpPr>
          <p:grpSp>
            <p:nvGrpSpPr>
              <p:cNvPr id="60" name="Group 115">
                <a:extLst>
                  <a:ext uri="{FF2B5EF4-FFF2-40B4-BE49-F238E27FC236}">
                    <a16:creationId xmlns:a16="http://schemas.microsoft.com/office/drawing/2014/main" xmlns="" id="{A1D56EF1-E4E3-4E90-A1AD-5072667765CE}"/>
                  </a:ext>
                </a:extLst>
              </p:cNvPr>
              <p:cNvGrpSpPr>
                <a:grpSpLocks/>
              </p:cNvGrpSpPr>
              <p:nvPr/>
            </p:nvGrpSpPr>
            <p:grpSpPr bwMode="auto">
              <a:xfrm rot="1759479" flipH="1">
                <a:off x="1469" y="5488"/>
                <a:ext cx="997" cy="644"/>
                <a:chOff x="1469" y="5488"/>
                <a:chExt cx="2462" cy="1118"/>
              </a:xfrm>
            </p:grpSpPr>
            <p:sp>
              <p:nvSpPr>
                <p:cNvPr id="63" name="Oval 116">
                  <a:extLst>
                    <a:ext uri="{FF2B5EF4-FFF2-40B4-BE49-F238E27FC236}">
                      <a16:creationId xmlns:a16="http://schemas.microsoft.com/office/drawing/2014/main" xmlns="" id="{B9083086-8A69-455A-A882-36485A11E796}"/>
                    </a:ext>
                  </a:extLst>
                </p:cNvPr>
                <p:cNvSpPr>
                  <a:spLocks noChangeArrowheads="1"/>
                </p:cNvSpPr>
                <p:nvPr/>
              </p:nvSpPr>
              <p:spPr bwMode="auto">
                <a:xfrm rot="17579623">
                  <a:off x="3290" y="5965"/>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4" name="Oval 117">
                  <a:extLst>
                    <a:ext uri="{FF2B5EF4-FFF2-40B4-BE49-F238E27FC236}">
                      <a16:creationId xmlns:a16="http://schemas.microsoft.com/office/drawing/2014/main" xmlns="" id="{5ABD02F9-7AE5-485C-B655-1A966E583936}"/>
                    </a:ext>
                  </a:extLst>
                </p:cNvPr>
                <p:cNvSpPr>
                  <a:spLocks noChangeArrowheads="1"/>
                </p:cNvSpPr>
                <p:nvPr/>
              </p:nvSpPr>
              <p:spPr bwMode="auto">
                <a:xfrm rot="-3165428">
                  <a:off x="1922" y="5035"/>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5" name="Oval 118">
                  <a:extLst>
                    <a:ext uri="{FF2B5EF4-FFF2-40B4-BE49-F238E27FC236}">
                      <a16:creationId xmlns:a16="http://schemas.microsoft.com/office/drawing/2014/main" xmlns="" id="{E2FAA307-BFE1-411E-8076-FAF42FC5F626}"/>
                    </a:ext>
                  </a:extLst>
                </p:cNvPr>
                <p:cNvSpPr>
                  <a:spLocks noChangeArrowheads="1"/>
                </p:cNvSpPr>
                <p:nvPr/>
              </p:nvSpPr>
              <p:spPr bwMode="auto">
                <a:xfrm rot="-3165428">
                  <a:off x="2682" y="5736"/>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61" name="Oval 119">
                <a:extLst>
                  <a:ext uri="{FF2B5EF4-FFF2-40B4-BE49-F238E27FC236}">
                    <a16:creationId xmlns:a16="http://schemas.microsoft.com/office/drawing/2014/main" xmlns="" id="{EC52677E-5A65-4AE1-B42E-34761F5DCBA1}"/>
                  </a:ext>
                </a:extLst>
              </p:cNvPr>
              <p:cNvSpPr>
                <a:spLocks noChangeArrowheads="1"/>
              </p:cNvSpPr>
              <p:nvPr/>
            </p:nvSpPr>
            <p:spPr bwMode="auto">
              <a:xfrm rot="-2383804">
                <a:off x="2369" y="5467"/>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2" name="Oval 120">
                <a:extLst>
                  <a:ext uri="{FF2B5EF4-FFF2-40B4-BE49-F238E27FC236}">
                    <a16:creationId xmlns:a16="http://schemas.microsoft.com/office/drawing/2014/main" xmlns="" id="{EA131F70-529A-4DE4-9FF6-46C8295B7AB9}"/>
                  </a:ext>
                </a:extLst>
              </p:cNvPr>
              <p:cNvSpPr>
                <a:spLocks noChangeArrowheads="1"/>
              </p:cNvSpPr>
              <p:nvPr/>
            </p:nvSpPr>
            <p:spPr bwMode="auto">
              <a:xfrm>
                <a:off x="2369" y="5604"/>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18" name="Oval 28">
              <a:extLst>
                <a:ext uri="{FF2B5EF4-FFF2-40B4-BE49-F238E27FC236}">
                  <a16:creationId xmlns:a16="http://schemas.microsoft.com/office/drawing/2014/main" xmlns="" id="{0140BBD7-AD09-49C6-9896-8F5359A523B0}"/>
                </a:ext>
              </a:extLst>
            </p:cNvPr>
            <p:cNvSpPr>
              <a:spLocks noChangeArrowheads="1"/>
            </p:cNvSpPr>
            <p:nvPr/>
          </p:nvSpPr>
          <p:spPr bwMode="auto">
            <a:xfrm rot="5400000">
              <a:off x="2916" y="4306"/>
              <a:ext cx="1207" cy="2273"/>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9" name="Oval 92">
              <a:extLst>
                <a:ext uri="{FF2B5EF4-FFF2-40B4-BE49-F238E27FC236}">
                  <a16:creationId xmlns:a16="http://schemas.microsoft.com/office/drawing/2014/main" xmlns="" id="{98A1F526-9156-4CD7-B550-80EB80692571}"/>
                </a:ext>
              </a:extLst>
            </p:cNvPr>
            <p:cNvSpPr>
              <a:spLocks noChangeArrowheads="1"/>
            </p:cNvSpPr>
            <p:nvPr/>
          </p:nvSpPr>
          <p:spPr bwMode="auto">
            <a:xfrm rot="-4855148">
              <a:off x="4687" y="6426"/>
              <a:ext cx="1322" cy="687"/>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0" name="Oval 91">
              <a:extLst>
                <a:ext uri="{FF2B5EF4-FFF2-40B4-BE49-F238E27FC236}">
                  <a16:creationId xmlns:a16="http://schemas.microsoft.com/office/drawing/2014/main" xmlns="" id="{F73593DE-1929-49C3-95B7-D229715A8EE8}"/>
                </a:ext>
              </a:extLst>
            </p:cNvPr>
            <p:cNvSpPr>
              <a:spLocks noChangeArrowheads="1"/>
            </p:cNvSpPr>
            <p:nvPr/>
          </p:nvSpPr>
          <p:spPr bwMode="auto">
            <a:xfrm rot="-2097779">
              <a:off x="4067" y="7060"/>
              <a:ext cx="1629" cy="657"/>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1" name="Oval 46">
              <a:extLst>
                <a:ext uri="{FF2B5EF4-FFF2-40B4-BE49-F238E27FC236}">
                  <a16:creationId xmlns:a16="http://schemas.microsoft.com/office/drawing/2014/main" xmlns="" id="{5C31C1DB-48AD-4F35-9550-13209A4D20E6}"/>
                </a:ext>
              </a:extLst>
            </p:cNvPr>
            <p:cNvSpPr>
              <a:spLocks noChangeArrowheads="1"/>
            </p:cNvSpPr>
            <p:nvPr/>
          </p:nvSpPr>
          <p:spPr bwMode="auto">
            <a:xfrm rot="1185632">
              <a:off x="1114" y="2949"/>
              <a:ext cx="891" cy="1817"/>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22" name="Group 274">
              <a:extLst>
                <a:ext uri="{FF2B5EF4-FFF2-40B4-BE49-F238E27FC236}">
                  <a16:creationId xmlns:a16="http://schemas.microsoft.com/office/drawing/2014/main" xmlns="" id="{7C3F29CC-0BA0-4831-9FEC-1AB5437BA0AA}"/>
                </a:ext>
              </a:extLst>
            </p:cNvPr>
            <p:cNvGrpSpPr>
              <a:grpSpLocks/>
            </p:cNvGrpSpPr>
            <p:nvPr/>
          </p:nvGrpSpPr>
          <p:grpSpPr bwMode="auto">
            <a:xfrm>
              <a:off x="4395" y="3161"/>
              <a:ext cx="2355" cy="2323"/>
              <a:chOff x="4395" y="3161"/>
              <a:chExt cx="2355" cy="2323"/>
            </a:xfrm>
          </p:grpSpPr>
          <p:grpSp>
            <p:nvGrpSpPr>
              <p:cNvPr id="55" name="Group 54">
                <a:extLst>
                  <a:ext uri="{FF2B5EF4-FFF2-40B4-BE49-F238E27FC236}">
                    <a16:creationId xmlns:a16="http://schemas.microsoft.com/office/drawing/2014/main" xmlns="" id="{0FB066DE-E815-4FCB-AEFB-B4263351C1C1}"/>
                  </a:ext>
                </a:extLst>
              </p:cNvPr>
              <p:cNvGrpSpPr>
                <a:grpSpLocks/>
              </p:cNvGrpSpPr>
              <p:nvPr/>
            </p:nvGrpSpPr>
            <p:grpSpPr bwMode="auto">
              <a:xfrm rot="1282984" flipH="1">
                <a:off x="4395" y="4669"/>
                <a:ext cx="1255" cy="815"/>
                <a:chOff x="4395" y="4669"/>
                <a:chExt cx="2462" cy="1118"/>
              </a:xfrm>
            </p:grpSpPr>
            <p:sp>
              <p:nvSpPr>
                <p:cNvPr id="57" name="Oval 51">
                  <a:extLst>
                    <a:ext uri="{FF2B5EF4-FFF2-40B4-BE49-F238E27FC236}">
                      <a16:creationId xmlns:a16="http://schemas.microsoft.com/office/drawing/2014/main" xmlns="" id="{8B0E07EF-350A-43D4-B7A2-BCB1850927A4}"/>
                    </a:ext>
                  </a:extLst>
                </p:cNvPr>
                <p:cNvSpPr>
                  <a:spLocks noChangeArrowheads="1"/>
                </p:cNvSpPr>
                <p:nvPr/>
              </p:nvSpPr>
              <p:spPr bwMode="auto">
                <a:xfrm rot="17579623">
                  <a:off x="6216" y="5146"/>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8" name="Oval 52">
                  <a:extLst>
                    <a:ext uri="{FF2B5EF4-FFF2-40B4-BE49-F238E27FC236}">
                      <a16:creationId xmlns:a16="http://schemas.microsoft.com/office/drawing/2014/main" xmlns="" id="{2581A490-596E-4AFC-9529-0FE5CF483D6C}"/>
                    </a:ext>
                  </a:extLst>
                </p:cNvPr>
                <p:cNvSpPr>
                  <a:spLocks noChangeArrowheads="1"/>
                </p:cNvSpPr>
                <p:nvPr/>
              </p:nvSpPr>
              <p:spPr bwMode="auto">
                <a:xfrm rot="-3165428">
                  <a:off x="4848" y="4216"/>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9" name="Oval 53">
                  <a:extLst>
                    <a:ext uri="{FF2B5EF4-FFF2-40B4-BE49-F238E27FC236}">
                      <a16:creationId xmlns:a16="http://schemas.microsoft.com/office/drawing/2014/main" xmlns="" id="{E4B2AC3A-1E59-4F33-9E55-34318E0999DD}"/>
                    </a:ext>
                  </a:extLst>
                </p:cNvPr>
                <p:cNvSpPr>
                  <a:spLocks noChangeArrowheads="1"/>
                </p:cNvSpPr>
                <p:nvPr/>
              </p:nvSpPr>
              <p:spPr bwMode="auto">
                <a:xfrm rot="-3165428">
                  <a:off x="5608" y="4917"/>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56" name="Oval 24">
                <a:extLst>
                  <a:ext uri="{FF2B5EF4-FFF2-40B4-BE49-F238E27FC236}">
                    <a16:creationId xmlns:a16="http://schemas.microsoft.com/office/drawing/2014/main" xmlns="" id="{7865C466-4F8F-42DC-94D5-F98EB2691E3C}"/>
                  </a:ext>
                </a:extLst>
              </p:cNvPr>
              <p:cNvSpPr>
                <a:spLocks noChangeArrowheads="1"/>
              </p:cNvSpPr>
              <p:nvPr/>
            </p:nvSpPr>
            <p:spPr bwMode="auto">
              <a:xfrm rot="2669552">
                <a:off x="5551" y="3161"/>
                <a:ext cx="1199" cy="2082"/>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23" name="Group 99">
              <a:extLst>
                <a:ext uri="{FF2B5EF4-FFF2-40B4-BE49-F238E27FC236}">
                  <a16:creationId xmlns:a16="http://schemas.microsoft.com/office/drawing/2014/main" xmlns="" id="{47727116-42E7-44AD-872E-A7381380795D}"/>
                </a:ext>
              </a:extLst>
            </p:cNvPr>
            <p:cNvGrpSpPr>
              <a:grpSpLocks/>
            </p:cNvGrpSpPr>
            <p:nvPr/>
          </p:nvGrpSpPr>
          <p:grpSpPr bwMode="auto">
            <a:xfrm rot="466365">
              <a:off x="4393" y="5098"/>
              <a:ext cx="1670" cy="701"/>
              <a:chOff x="4393" y="5100"/>
              <a:chExt cx="1518" cy="665"/>
            </a:xfrm>
          </p:grpSpPr>
          <p:grpSp>
            <p:nvGrpSpPr>
              <p:cNvPr id="49" name="Group 93">
                <a:extLst>
                  <a:ext uri="{FF2B5EF4-FFF2-40B4-BE49-F238E27FC236}">
                    <a16:creationId xmlns:a16="http://schemas.microsoft.com/office/drawing/2014/main" xmlns="" id="{48E22D32-16FB-47DA-826B-5F0FB8AE436E}"/>
                  </a:ext>
                </a:extLst>
              </p:cNvPr>
              <p:cNvGrpSpPr>
                <a:grpSpLocks/>
              </p:cNvGrpSpPr>
              <p:nvPr/>
            </p:nvGrpSpPr>
            <p:grpSpPr bwMode="auto">
              <a:xfrm rot="1759479" flipH="1">
                <a:off x="4393" y="5121"/>
                <a:ext cx="997" cy="644"/>
                <a:chOff x="4393" y="5121"/>
                <a:chExt cx="2462" cy="1118"/>
              </a:xfrm>
            </p:grpSpPr>
            <p:sp>
              <p:nvSpPr>
                <p:cNvPr id="52" name="Oval 94">
                  <a:extLst>
                    <a:ext uri="{FF2B5EF4-FFF2-40B4-BE49-F238E27FC236}">
                      <a16:creationId xmlns:a16="http://schemas.microsoft.com/office/drawing/2014/main" xmlns="" id="{E2A7296C-9798-498E-A21E-5F7D26BD2A5B}"/>
                    </a:ext>
                  </a:extLst>
                </p:cNvPr>
                <p:cNvSpPr>
                  <a:spLocks noChangeArrowheads="1"/>
                </p:cNvSpPr>
                <p:nvPr/>
              </p:nvSpPr>
              <p:spPr bwMode="auto">
                <a:xfrm rot="17579623">
                  <a:off x="6214" y="5598"/>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3" name="Oval 95">
                  <a:extLst>
                    <a:ext uri="{FF2B5EF4-FFF2-40B4-BE49-F238E27FC236}">
                      <a16:creationId xmlns:a16="http://schemas.microsoft.com/office/drawing/2014/main" xmlns="" id="{A04C80E2-3B09-4B34-8A66-86D05798498B}"/>
                    </a:ext>
                  </a:extLst>
                </p:cNvPr>
                <p:cNvSpPr>
                  <a:spLocks noChangeArrowheads="1"/>
                </p:cNvSpPr>
                <p:nvPr/>
              </p:nvSpPr>
              <p:spPr bwMode="auto">
                <a:xfrm rot="-3165428">
                  <a:off x="4846" y="4668"/>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4" name="Oval 96">
                  <a:extLst>
                    <a:ext uri="{FF2B5EF4-FFF2-40B4-BE49-F238E27FC236}">
                      <a16:creationId xmlns:a16="http://schemas.microsoft.com/office/drawing/2014/main" xmlns="" id="{D3387042-20F0-46DE-98B4-70D483C0196C}"/>
                    </a:ext>
                  </a:extLst>
                </p:cNvPr>
                <p:cNvSpPr>
                  <a:spLocks noChangeArrowheads="1"/>
                </p:cNvSpPr>
                <p:nvPr/>
              </p:nvSpPr>
              <p:spPr bwMode="auto">
                <a:xfrm rot="-3165428">
                  <a:off x="5606" y="5369"/>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50" name="Oval 97">
                <a:extLst>
                  <a:ext uri="{FF2B5EF4-FFF2-40B4-BE49-F238E27FC236}">
                    <a16:creationId xmlns:a16="http://schemas.microsoft.com/office/drawing/2014/main" xmlns="" id="{08DB7BE8-C798-4E9C-9272-664AB701E7CF}"/>
                  </a:ext>
                </a:extLst>
              </p:cNvPr>
              <p:cNvSpPr>
                <a:spLocks noChangeArrowheads="1"/>
              </p:cNvSpPr>
              <p:nvPr/>
            </p:nvSpPr>
            <p:spPr bwMode="auto">
              <a:xfrm rot="-2383804">
                <a:off x="5293" y="5100"/>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1" name="Oval 98">
                <a:extLst>
                  <a:ext uri="{FF2B5EF4-FFF2-40B4-BE49-F238E27FC236}">
                    <a16:creationId xmlns:a16="http://schemas.microsoft.com/office/drawing/2014/main" xmlns="" id="{DCF2284A-FCF0-4D8A-B9D3-16D526419B5E}"/>
                  </a:ext>
                </a:extLst>
              </p:cNvPr>
              <p:cNvSpPr>
                <a:spLocks noChangeArrowheads="1"/>
              </p:cNvSpPr>
              <p:nvPr/>
            </p:nvSpPr>
            <p:spPr bwMode="auto">
              <a:xfrm>
                <a:off x="5293" y="5237"/>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24" name="Group 100">
              <a:extLst>
                <a:ext uri="{FF2B5EF4-FFF2-40B4-BE49-F238E27FC236}">
                  <a16:creationId xmlns:a16="http://schemas.microsoft.com/office/drawing/2014/main" xmlns="" id="{DB05479F-3722-405E-82E2-540684AEC6FB}"/>
                </a:ext>
              </a:extLst>
            </p:cNvPr>
            <p:cNvGrpSpPr>
              <a:grpSpLocks/>
            </p:cNvGrpSpPr>
            <p:nvPr/>
          </p:nvGrpSpPr>
          <p:grpSpPr bwMode="auto">
            <a:xfrm rot="2044099">
              <a:off x="4336" y="5577"/>
              <a:ext cx="1221" cy="537"/>
              <a:chOff x="4341" y="5570"/>
              <a:chExt cx="1518" cy="665"/>
            </a:xfrm>
          </p:grpSpPr>
          <p:grpSp>
            <p:nvGrpSpPr>
              <p:cNvPr id="43" name="Group 101">
                <a:extLst>
                  <a:ext uri="{FF2B5EF4-FFF2-40B4-BE49-F238E27FC236}">
                    <a16:creationId xmlns:a16="http://schemas.microsoft.com/office/drawing/2014/main" xmlns="" id="{0DA126F0-E0B0-4759-B84B-2031FAD53EF3}"/>
                  </a:ext>
                </a:extLst>
              </p:cNvPr>
              <p:cNvGrpSpPr>
                <a:grpSpLocks/>
              </p:cNvGrpSpPr>
              <p:nvPr/>
            </p:nvGrpSpPr>
            <p:grpSpPr bwMode="auto">
              <a:xfrm rot="1759479" flipH="1">
                <a:off x="4341" y="5591"/>
                <a:ext cx="997" cy="644"/>
                <a:chOff x="4341" y="5591"/>
                <a:chExt cx="2462" cy="1118"/>
              </a:xfrm>
            </p:grpSpPr>
            <p:sp>
              <p:nvSpPr>
                <p:cNvPr id="46" name="Oval 102">
                  <a:extLst>
                    <a:ext uri="{FF2B5EF4-FFF2-40B4-BE49-F238E27FC236}">
                      <a16:creationId xmlns:a16="http://schemas.microsoft.com/office/drawing/2014/main" xmlns="" id="{78E73A83-237C-4394-A78D-A70FEB54C96D}"/>
                    </a:ext>
                  </a:extLst>
                </p:cNvPr>
                <p:cNvSpPr>
                  <a:spLocks noChangeArrowheads="1"/>
                </p:cNvSpPr>
                <p:nvPr/>
              </p:nvSpPr>
              <p:spPr bwMode="auto">
                <a:xfrm rot="17579623">
                  <a:off x="6162" y="6068"/>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7" name="Oval 103">
                  <a:extLst>
                    <a:ext uri="{FF2B5EF4-FFF2-40B4-BE49-F238E27FC236}">
                      <a16:creationId xmlns:a16="http://schemas.microsoft.com/office/drawing/2014/main" xmlns="" id="{73AB12B9-96A1-42C1-8549-D1C73B01F264}"/>
                    </a:ext>
                  </a:extLst>
                </p:cNvPr>
                <p:cNvSpPr>
                  <a:spLocks noChangeArrowheads="1"/>
                </p:cNvSpPr>
                <p:nvPr/>
              </p:nvSpPr>
              <p:spPr bwMode="auto">
                <a:xfrm rot="-3165428">
                  <a:off x="4794" y="5138"/>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8" name="Oval 104">
                  <a:extLst>
                    <a:ext uri="{FF2B5EF4-FFF2-40B4-BE49-F238E27FC236}">
                      <a16:creationId xmlns:a16="http://schemas.microsoft.com/office/drawing/2014/main" xmlns="" id="{67D7A437-FC6C-4055-979D-479BAD2F2325}"/>
                    </a:ext>
                  </a:extLst>
                </p:cNvPr>
                <p:cNvSpPr>
                  <a:spLocks noChangeArrowheads="1"/>
                </p:cNvSpPr>
                <p:nvPr/>
              </p:nvSpPr>
              <p:spPr bwMode="auto">
                <a:xfrm rot="-3165428">
                  <a:off x="5554" y="5839"/>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44" name="Oval 105">
                <a:extLst>
                  <a:ext uri="{FF2B5EF4-FFF2-40B4-BE49-F238E27FC236}">
                    <a16:creationId xmlns:a16="http://schemas.microsoft.com/office/drawing/2014/main" xmlns="" id="{AF9472D7-AA02-456E-A46E-7F549D23F020}"/>
                  </a:ext>
                </a:extLst>
              </p:cNvPr>
              <p:cNvSpPr>
                <a:spLocks noChangeArrowheads="1"/>
              </p:cNvSpPr>
              <p:nvPr/>
            </p:nvSpPr>
            <p:spPr bwMode="auto">
              <a:xfrm rot="-2383804">
                <a:off x="5241" y="5570"/>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5" name="Oval 106">
                <a:extLst>
                  <a:ext uri="{FF2B5EF4-FFF2-40B4-BE49-F238E27FC236}">
                    <a16:creationId xmlns:a16="http://schemas.microsoft.com/office/drawing/2014/main" xmlns="" id="{5A30299C-A0B6-45B4-83A4-3DEDEB4FC365}"/>
                  </a:ext>
                </a:extLst>
              </p:cNvPr>
              <p:cNvSpPr>
                <a:spLocks noChangeArrowheads="1"/>
              </p:cNvSpPr>
              <p:nvPr/>
            </p:nvSpPr>
            <p:spPr bwMode="auto">
              <a:xfrm>
                <a:off x="5241" y="5707"/>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25" name="Group 267">
              <a:extLst>
                <a:ext uri="{FF2B5EF4-FFF2-40B4-BE49-F238E27FC236}">
                  <a16:creationId xmlns:a16="http://schemas.microsoft.com/office/drawing/2014/main" xmlns="" id="{D057FBEE-4611-4C98-875E-AE206023DA38}"/>
                </a:ext>
              </a:extLst>
            </p:cNvPr>
            <p:cNvGrpSpPr>
              <a:grpSpLocks/>
            </p:cNvGrpSpPr>
            <p:nvPr/>
          </p:nvGrpSpPr>
          <p:grpSpPr bwMode="auto">
            <a:xfrm>
              <a:off x="1645" y="0"/>
              <a:ext cx="3750" cy="5251"/>
              <a:chOff x="1645" y="0"/>
              <a:chExt cx="3750" cy="5251"/>
            </a:xfrm>
          </p:grpSpPr>
          <p:sp>
            <p:nvSpPr>
              <p:cNvPr id="27" name="Oval 20">
                <a:extLst>
                  <a:ext uri="{FF2B5EF4-FFF2-40B4-BE49-F238E27FC236}">
                    <a16:creationId xmlns:a16="http://schemas.microsoft.com/office/drawing/2014/main" xmlns="" id="{979479CB-0916-4F1C-9F23-99AF5C91C50A}"/>
                  </a:ext>
                </a:extLst>
              </p:cNvPr>
              <p:cNvSpPr>
                <a:spLocks noChangeArrowheads="1"/>
              </p:cNvSpPr>
              <p:nvPr/>
            </p:nvSpPr>
            <p:spPr bwMode="auto">
              <a:xfrm>
                <a:off x="1765" y="1996"/>
                <a:ext cx="3510" cy="2745"/>
              </a:xfrm>
              <a:prstGeom prst="ellipse">
                <a:avLst/>
              </a:prstGeom>
              <a:solidFill>
                <a:srgbClr val="FFFF00"/>
              </a:solidFill>
              <a:ln w="57150">
                <a:solidFill>
                  <a:sysClr val="windowText" lastClr="000000">
                    <a:lumMod val="100000"/>
                    <a:lumOff val="0"/>
                  </a:sysClr>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8" name="Oval 21">
                <a:extLst>
                  <a:ext uri="{FF2B5EF4-FFF2-40B4-BE49-F238E27FC236}">
                    <a16:creationId xmlns:a16="http://schemas.microsoft.com/office/drawing/2014/main" xmlns="" id="{F1412A71-3360-4CEE-9CD1-3AD669C4BE40}"/>
                  </a:ext>
                </a:extLst>
              </p:cNvPr>
              <p:cNvSpPr>
                <a:spLocks noChangeArrowheads="1"/>
              </p:cNvSpPr>
              <p:nvPr/>
            </p:nvSpPr>
            <p:spPr bwMode="auto">
              <a:xfrm>
                <a:off x="1645" y="3076"/>
                <a:ext cx="3750" cy="2175"/>
              </a:xfrm>
              <a:prstGeom prst="ellipse">
                <a:avLst/>
              </a:prstGeom>
              <a:solidFill>
                <a:srgbClr val="FFFF00"/>
              </a:solidFill>
              <a:ln w="57150">
                <a:solidFill>
                  <a:sysClr val="windowText" lastClr="000000">
                    <a:lumMod val="100000"/>
                    <a:lumOff val="0"/>
                  </a:sysClr>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cxnSp>
            <p:nvCxnSpPr>
              <p:cNvPr id="29" name="AutoShape 121">
                <a:extLst>
                  <a:ext uri="{FF2B5EF4-FFF2-40B4-BE49-F238E27FC236}">
                    <a16:creationId xmlns:a16="http://schemas.microsoft.com/office/drawing/2014/main" xmlns="" id="{27147C0D-2A83-4C7F-BB87-A335DAB3C7AE}"/>
                  </a:ext>
                </a:extLst>
              </p:cNvPr>
              <p:cNvCxnSpPr>
                <a:cxnSpLocks noChangeShapeType="1"/>
              </p:cNvCxnSpPr>
              <p:nvPr/>
            </p:nvCxnSpPr>
            <p:spPr bwMode="auto">
              <a:xfrm>
                <a:off x="1875" y="0"/>
                <a:ext cx="1126" cy="1891"/>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22">
                <a:extLst>
                  <a:ext uri="{FF2B5EF4-FFF2-40B4-BE49-F238E27FC236}">
                    <a16:creationId xmlns:a16="http://schemas.microsoft.com/office/drawing/2014/main" xmlns="" id="{DA6A7A80-C32D-47C8-82E5-DB5C0C0DA7E9}"/>
                  </a:ext>
                </a:extLst>
              </p:cNvPr>
              <p:cNvCxnSpPr>
                <a:cxnSpLocks noChangeShapeType="1"/>
              </p:cNvCxnSpPr>
              <p:nvPr/>
            </p:nvCxnSpPr>
            <p:spPr bwMode="auto">
              <a:xfrm flipH="1">
                <a:off x="3430" y="0"/>
                <a:ext cx="930" cy="2104"/>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sp>
            <p:nvSpPr>
              <p:cNvPr id="31" name="Oval 123">
                <a:extLst>
                  <a:ext uri="{FF2B5EF4-FFF2-40B4-BE49-F238E27FC236}">
                    <a16:creationId xmlns:a16="http://schemas.microsoft.com/office/drawing/2014/main" xmlns="" id="{8AE9A2F9-1B7E-40BB-8F01-1DD634EAA1C5}"/>
                  </a:ext>
                </a:extLst>
              </p:cNvPr>
              <p:cNvSpPr>
                <a:spLocks noChangeArrowheads="1"/>
              </p:cNvSpPr>
              <p:nvPr/>
            </p:nvSpPr>
            <p:spPr bwMode="auto">
              <a:xfrm>
                <a:off x="1825" y="2930"/>
                <a:ext cx="3358" cy="1269"/>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2" name="Oval 26">
                <a:extLst>
                  <a:ext uri="{FF2B5EF4-FFF2-40B4-BE49-F238E27FC236}">
                    <a16:creationId xmlns:a16="http://schemas.microsoft.com/office/drawing/2014/main" xmlns="" id="{8117E6BC-38E7-4DCB-987E-0EBF0C1DB3DB}"/>
                  </a:ext>
                </a:extLst>
              </p:cNvPr>
              <p:cNvSpPr>
                <a:spLocks noChangeArrowheads="1"/>
              </p:cNvSpPr>
              <p:nvPr/>
            </p:nvSpPr>
            <p:spPr bwMode="auto">
              <a:xfrm>
                <a:off x="1825" y="3876"/>
                <a:ext cx="540" cy="54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3" name="Oval 27">
                <a:extLst>
                  <a:ext uri="{FF2B5EF4-FFF2-40B4-BE49-F238E27FC236}">
                    <a16:creationId xmlns:a16="http://schemas.microsoft.com/office/drawing/2014/main" xmlns="" id="{9318E751-256A-4CEA-A8C5-93FEA67683FD}"/>
                  </a:ext>
                </a:extLst>
              </p:cNvPr>
              <p:cNvSpPr>
                <a:spLocks noChangeArrowheads="1"/>
              </p:cNvSpPr>
              <p:nvPr/>
            </p:nvSpPr>
            <p:spPr bwMode="auto">
              <a:xfrm>
                <a:off x="4600" y="3876"/>
                <a:ext cx="540" cy="54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4" name="円/楕円 5">
                <a:extLst>
                  <a:ext uri="{FF2B5EF4-FFF2-40B4-BE49-F238E27FC236}">
                    <a16:creationId xmlns:a16="http://schemas.microsoft.com/office/drawing/2014/main" xmlns="" id="{5381944A-EDD3-4BA8-A7C2-31D41B5A8840}"/>
                  </a:ext>
                </a:extLst>
              </p:cNvPr>
              <p:cNvSpPr>
                <a:spLocks noChangeArrowheads="1"/>
              </p:cNvSpPr>
              <p:nvPr/>
            </p:nvSpPr>
            <p:spPr bwMode="auto">
              <a:xfrm>
                <a:off x="2095" y="1699"/>
                <a:ext cx="1215" cy="1846"/>
              </a:xfrm>
              <a:prstGeom prst="ellipse">
                <a:avLst/>
              </a:prstGeom>
              <a:solidFill>
                <a:sysClr val="window" lastClr="FFFFFF">
                  <a:lumMod val="100000"/>
                  <a:lumOff val="0"/>
                </a:sysClr>
              </a:solidFill>
              <a:ln w="57150">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5" name="円/楕円 7">
                <a:extLst>
                  <a:ext uri="{FF2B5EF4-FFF2-40B4-BE49-F238E27FC236}">
                    <a16:creationId xmlns:a16="http://schemas.microsoft.com/office/drawing/2014/main" xmlns="" id="{56CCB5D9-B44A-45B8-8638-A07FD996A623}"/>
                  </a:ext>
                </a:extLst>
              </p:cNvPr>
              <p:cNvSpPr>
                <a:spLocks noChangeArrowheads="1"/>
              </p:cNvSpPr>
              <p:nvPr/>
            </p:nvSpPr>
            <p:spPr bwMode="auto">
              <a:xfrm>
                <a:off x="2108" y="1835"/>
                <a:ext cx="834" cy="1170"/>
              </a:xfrm>
              <a:prstGeom prst="ellipse">
                <a:avLst/>
              </a:prstGeom>
              <a:solidFill>
                <a:sysClr val="windowText" lastClr="000000">
                  <a:lumMod val="100000"/>
                  <a:lumOff val="0"/>
                </a:sysClr>
              </a:solidFill>
              <a:ln w="3175">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6" name="Oval 15">
                <a:extLst>
                  <a:ext uri="{FF2B5EF4-FFF2-40B4-BE49-F238E27FC236}">
                    <a16:creationId xmlns:a16="http://schemas.microsoft.com/office/drawing/2014/main" xmlns="" id="{B6B1908C-1835-482E-94A1-1B2BCEC782F5}"/>
                  </a:ext>
                </a:extLst>
              </p:cNvPr>
              <p:cNvSpPr>
                <a:spLocks noChangeArrowheads="1"/>
              </p:cNvSpPr>
              <p:nvPr/>
            </p:nvSpPr>
            <p:spPr bwMode="auto">
              <a:xfrm>
                <a:off x="2205" y="1947"/>
                <a:ext cx="270" cy="27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7" name="Oval 19">
                <a:extLst>
                  <a:ext uri="{FF2B5EF4-FFF2-40B4-BE49-F238E27FC236}">
                    <a16:creationId xmlns:a16="http://schemas.microsoft.com/office/drawing/2014/main" xmlns="" id="{A5BDC9A2-A535-41C9-8B12-4999537BC4F5}"/>
                  </a:ext>
                </a:extLst>
              </p:cNvPr>
              <p:cNvSpPr>
                <a:spLocks noChangeArrowheads="1"/>
              </p:cNvSpPr>
              <p:nvPr/>
            </p:nvSpPr>
            <p:spPr bwMode="auto">
              <a:xfrm>
                <a:off x="3310" y="1699"/>
                <a:ext cx="1215" cy="1846"/>
              </a:xfrm>
              <a:prstGeom prst="ellipse">
                <a:avLst/>
              </a:prstGeom>
              <a:solidFill>
                <a:sysClr val="window" lastClr="FFFFFF">
                  <a:lumMod val="100000"/>
                  <a:lumOff val="0"/>
                </a:sysClr>
              </a:solidFill>
              <a:ln w="57150">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8" name="円/楕円 12">
                <a:extLst>
                  <a:ext uri="{FF2B5EF4-FFF2-40B4-BE49-F238E27FC236}">
                    <a16:creationId xmlns:a16="http://schemas.microsoft.com/office/drawing/2014/main" xmlns="" id="{D65607BB-FBD5-450E-AEE0-3DD42FD4F3B9}"/>
                  </a:ext>
                </a:extLst>
              </p:cNvPr>
              <p:cNvSpPr>
                <a:spLocks noChangeArrowheads="1"/>
              </p:cNvSpPr>
              <p:nvPr/>
            </p:nvSpPr>
            <p:spPr bwMode="auto">
              <a:xfrm>
                <a:off x="3332" y="1835"/>
                <a:ext cx="921" cy="1241"/>
              </a:xfrm>
              <a:prstGeom prst="ellipse">
                <a:avLst/>
              </a:prstGeom>
              <a:solidFill>
                <a:sysClr val="windowText" lastClr="000000">
                  <a:lumMod val="100000"/>
                  <a:lumOff val="0"/>
                </a:sysClr>
              </a:solidFill>
              <a:ln w="3175">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9" name="Oval 16">
                <a:extLst>
                  <a:ext uri="{FF2B5EF4-FFF2-40B4-BE49-F238E27FC236}">
                    <a16:creationId xmlns:a16="http://schemas.microsoft.com/office/drawing/2014/main" xmlns="" id="{FC9C6BF1-EF71-403E-B175-BA17A5E098EC}"/>
                  </a:ext>
                </a:extLst>
              </p:cNvPr>
              <p:cNvSpPr>
                <a:spLocks noChangeArrowheads="1"/>
              </p:cNvSpPr>
              <p:nvPr/>
            </p:nvSpPr>
            <p:spPr bwMode="auto">
              <a:xfrm>
                <a:off x="3439" y="1972"/>
                <a:ext cx="270" cy="27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0" name="AutoShape 189">
                <a:extLst>
                  <a:ext uri="{FF2B5EF4-FFF2-40B4-BE49-F238E27FC236}">
                    <a16:creationId xmlns:a16="http://schemas.microsoft.com/office/drawing/2014/main" xmlns="" id="{B51FF3BB-32AC-4873-A0AC-97D22A7B5714}"/>
                  </a:ext>
                </a:extLst>
              </p:cNvPr>
              <p:cNvSpPr>
                <a:spLocks noChangeArrowheads="1"/>
              </p:cNvSpPr>
              <p:nvPr/>
            </p:nvSpPr>
            <p:spPr bwMode="auto">
              <a:xfrm rot="-46189937">
                <a:off x="3134" y="4130"/>
                <a:ext cx="893" cy="756"/>
              </a:xfrm>
              <a:prstGeom prst="rtTriangle">
                <a:avLst/>
              </a:prstGeom>
              <a:solidFill>
                <a:sysClr val="windowText" lastClr="000000">
                  <a:lumMod val="100000"/>
                  <a:lumOff val="0"/>
                </a:sysClr>
              </a:solidFill>
              <a:ln w="9525">
                <a:solidFill>
                  <a:srgbClr val="000000"/>
                </a:solidFill>
                <a:miter lim="800000"/>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1" name="Oval 191">
                <a:extLst>
                  <a:ext uri="{FF2B5EF4-FFF2-40B4-BE49-F238E27FC236}">
                    <a16:creationId xmlns:a16="http://schemas.microsoft.com/office/drawing/2014/main" xmlns="" id="{E8BDD6A8-6BE0-4F63-AA83-887A733B2AD3}"/>
                  </a:ext>
                </a:extLst>
              </p:cNvPr>
              <p:cNvSpPr>
                <a:spLocks noChangeArrowheads="1"/>
              </p:cNvSpPr>
              <p:nvPr/>
            </p:nvSpPr>
            <p:spPr bwMode="auto">
              <a:xfrm>
                <a:off x="2939" y="4561"/>
                <a:ext cx="146" cy="146"/>
              </a:xfrm>
              <a:prstGeom prst="ellipse">
                <a:avLst/>
              </a:prstGeom>
              <a:solidFill>
                <a:sysClr val="windowText" lastClr="000000">
                  <a:lumMod val="100000"/>
                  <a:lumOff val="0"/>
                </a:sysClr>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2" name="Oval 192">
                <a:extLst>
                  <a:ext uri="{FF2B5EF4-FFF2-40B4-BE49-F238E27FC236}">
                    <a16:creationId xmlns:a16="http://schemas.microsoft.com/office/drawing/2014/main" xmlns="" id="{4A0E6EF1-E0BE-4D5A-8130-C19D2B3ED4A7}"/>
                  </a:ext>
                </a:extLst>
              </p:cNvPr>
              <p:cNvSpPr>
                <a:spLocks noChangeArrowheads="1"/>
              </p:cNvSpPr>
              <p:nvPr/>
            </p:nvSpPr>
            <p:spPr bwMode="auto">
              <a:xfrm>
                <a:off x="4107" y="4362"/>
                <a:ext cx="146" cy="146"/>
              </a:xfrm>
              <a:prstGeom prst="ellipse">
                <a:avLst/>
              </a:prstGeom>
              <a:solidFill>
                <a:sysClr val="windowText" lastClr="000000">
                  <a:lumMod val="100000"/>
                  <a:lumOff val="0"/>
                </a:sysClr>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26" name="Oval 23">
              <a:extLst>
                <a:ext uri="{FF2B5EF4-FFF2-40B4-BE49-F238E27FC236}">
                  <a16:creationId xmlns:a16="http://schemas.microsoft.com/office/drawing/2014/main" xmlns="" id="{458AC22D-14ED-4963-BC8E-93C2E93C3FBF}"/>
                </a:ext>
              </a:extLst>
            </p:cNvPr>
            <p:cNvSpPr>
              <a:spLocks noChangeArrowheads="1"/>
            </p:cNvSpPr>
            <p:nvPr/>
          </p:nvSpPr>
          <p:spPr bwMode="auto">
            <a:xfrm rot="-21131023">
              <a:off x="5210" y="3236"/>
              <a:ext cx="656" cy="1505"/>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2" name="太陽 1">
            <a:extLst>
              <a:ext uri="{FF2B5EF4-FFF2-40B4-BE49-F238E27FC236}">
                <a16:creationId xmlns:a16="http://schemas.microsoft.com/office/drawing/2014/main" xmlns="" id="{18CC5F3E-1459-4F8D-B6D1-B6D98B5D2E4A}"/>
              </a:ext>
            </a:extLst>
          </p:cNvPr>
          <p:cNvSpPr/>
          <p:nvPr/>
        </p:nvSpPr>
        <p:spPr>
          <a:xfrm>
            <a:off x="967409" y="4227443"/>
            <a:ext cx="1038348" cy="1059625"/>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28575">
                <a:solidFill>
                  <a:schemeClr val="tx1"/>
                </a:solidFill>
              </a:ln>
            </a:endParaRPr>
          </a:p>
        </p:txBody>
      </p:sp>
    </p:spTree>
    <p:extLst>
      <p:ext uri="{BB962C8B-B14F-4D97-AF65-F5344CB8AC3E}">
        <p14:creationId xmlns:p14="http://schemas.microsoft.com/office/powerpoint/2010/main" val="243487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97019B3-7B66-46FF-9132-746D983AA245}"/>
              </a:ext>
            </a:extLst>
          </p:cNvPr>
          <p:cNvSpPr>
            <a:spLocks noGrp="1"/>
          </p:cNvSpPr>
          <p:nvPr>
            <p:ph type="title"/>
          </p:nvPr>
        </p:nvSpPr>
        <p:spPr>
          <a:xfrm>
            <a:off x="839788" y="365125"/>
            <a:ext cx="8761412" cy="1849107"/>
          </a:xfrm>
        </p:spPr>
        <p:txBody>
          <a:bodyPr>
            <a:normAutofit/>
          </a:bodyPr>
          <a:lstStyle/>
          <a:p>
            <a:r>
              <a:rPr kumimoji="1" lang="ja-JP" altLang="en-US" sz="3600" b="1" dirty="0" smtClean="0"/>
              <a:t>市民サービスセンターに追加してほしい</a:t>
            </a:r>
            <a:r>
              <a:rPr kumimoji="1" lang="en-US" altLang="ja-JP" sz="3600" b="1" dirty="0" smtClean="0"/>
              <a:t/>
            </a:r>
            <a:br>
              <a:rPr kumimoji="1" lang="en-US" altLang="ja-JP" sz="3600" b="1" dirty="0" smtClean="0"/>
            </a:br>
            <a:r>
              <a:rPr kumimoji="1" lang="ja-JP" altLang="en-US" sz="3600" b="1" dirty="0" smtClean="0"/>
              <a:t>サービスはありますか</a:t>
            </a:r>
            <a:r>
              <a:rPr kumimoji="1" lang="en-US" altLang="ja-JP" sz="3600" b="1" dirty="0" smtClean="0"/>
              <a:t/>
            </a:r>
            <a:br>
              <a:rPr kumimoji="1" lang="en-US" altLang="ja-JP" sz="3600" b="1" dirty="0" smtClean="0"/>
            </a:br>
            <a:endParaRPr kumimoji="1" lang="ja-JP" altLang="en-US" sz="3600" b="1" dirty="0"/>
          </a:p>
        </p:txBody>
      </p:sp>
      <p:sp>
        <p:nvSpPr>
          <p:cNvPr id="3" name="テキスト プレースホルダー 2">
            <a:extLst>
              <a:ext uri="{FF2B5EF4-FFF2-40B4-BE49-F238E27FC236}">
                <a16:creationId xmlns:a16="http://schemas.microsoft.com/office/drawing/2014/main" xmlns="" id="{3E4199B2-8C86-4DFC-BB4E-7EE3A6DC6AFF}"/>
              </a:ext>
            </a:extLst>
          </p:cNvPr>
          <p:cNvSpPr>
            <a:spLocks noGrp="1"/>
          </p:cNvSpPr>
          <p:nvPr>
            <p:ph type="body" idx="1"/>
          </p:nvPr>
        </p:nvSpPr>
        <p:spPr/>
        <p:txBody>
          <a:bodyPr/>
          <a:lstStyle/>
          <a:p>
            <a:r>
              <a:rPr kumimoji="1" lang="ja-JP" altLang="en-US" dirty="0"/>
              <a:t>全体</a:t>
            </a:r>
          </a:p>
        </p:txBody>
      </p:sp>
      <p:graphicFrame>
        <p:nvGraphicFramePr>
          <p:cNvPr id="9" name="コンテンツ プレースホルダー 8">
            <a:extLst>
              <a:ext uri="{FF2B5EF4-FFF2-40B4-BE49-F238E27FC236}">
                <a16:creationId xmlns:a16="http://schemas.microsoft.com/office/drawing/2014/main" xmlns="" id="{24FB5041-6F02-42DB-BFCD-E58DB9F906B1}"/>
              </a:ext>
            </a:extLst>
          </p:cNvPr>
          <p:cNvGraphicFramePr>
            <a:graphicFrameLocks noGrp="1"/>
          </p:cNvGraphicFramePr>
          <p:nvPr>
            <p:ph sz="half" idx="2"/>
            <p:extLst>
              <p:ext uri="{D42A27DB-BD31-4B8C-83A1-F6EECF244321}">
                <p14:modId xmlns:p14="http://schemas.microsoft.com/office/powerpoint/2010/main" val="2625166506"/>
              </p:ext>
            </p:extLst>
          </p:nvPr>
        </p:nvGraphicFramePr>
        <p:xfrm>
          <a:off x="839788" y="2505075"/>
          <a:ext cx="5157787" cy="368458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プレースホルダー 4">
            <a:extLst>
              <a:ext uri="{FF2B5EF4-FFF2-40B4-BE49-F238E27FC236}">
                <a16:creationId xmlns:a16="http://schemas.microsoft.com/office/drawing/2014/main" xmlns="" id="{C2CE76D5-0D1B-4323-B8D7-6F77A185485C}"/>
              </a:ext>
            </a:extLst>
          </p:cNvPr>
          <p:cNvSpPr>
            <a:spLocks noGrp="1"/>
          </p:cNvSpPr>
          <p:nvPr>
            <p:ph type="body" sz="quarter" idx="3"/>
          </p:nvPr>
        </p:nvSpPr>
        <p:spPr>
          <a:xfrm>
            <a:off x="6143623" y="1496048"/>
            <a:ext cx="5183188" cy="823912"/>
          </a:xfrm>
        </p:spPr>
        <p:txBody>
          <a:bodyPr/>
          <a:lstStyle/>
          <a:p>
            <a:endParaRPr kumimoji="1" lang="ja-JP" altLang="en-US" dirty="0"/>
          </a:p>
        </p:txBody>
      </p:sp>
      <p:sp>
        <p:nvSpPr>
          <p:cNvPr id="4" name="コンテンツ プレースホルダー 3">
            <a:extLst>
              <a:ext uri="{FF2B5EF4-FFF2-40B4-BE49-F238E27FC236}">
                <a16:creationId xmlns:a16="http://schemas.microsoft.com/office/drawing/2014/main" xmlns="" id="{0BCAA56E-E716-4F8F-AC35-BECE120494BA}"/>
              </a:ext>
            </a:extLst>
          </p:cNvPr>
          <p:cNvSpPr>
            <a:spLocks noGrp="1"/>
          </p:cNvSpPr>
          <p:nvPr>
            <p:ph sz="quarter" idx="4"/>
          </p:nvPr>
        </p:nvSpPr>
        <p:spPr/>
        <p:txBody>
          <a:bodyPr/>
          <a:lstStyle/>
          <a:p>
            <a:endParaRPr lang="ja-JP" altLang="ja-JP" dirty="0"/>
          </a:p>
          <a:p>
            <a:endParaRPr kumimoji="1" lang="ja-JP" altLang="en-US" dirty="0"/>
          </a:p>
        </p:txBody>
      </p:sp>
      <p:graphicFrame>
        <p:nvGraphicFramePr>
          <p:cNvPr id="7" name="表 6">
            <a:extLst>
              <a:ext uri="{FF2B5EF4-FFF2-40B4-BE49-F238E27FC236}">
                <a16:creationId xmlns:a16="http://schemas.microsoft.com/office/drawing/2014/main" xmlns="" id="{042D251B-E7A2-4CC6-BE33-EA7F36227778}"/>
              </a:ext>
            </a:extLst>
          </p:cNvPr>
          <p:cNvGraphicFramePr>
            <a:graphicFrameLocks noGrp="1"/>
          </p:cNvGraphicFramePr>
          <p:nvPr>
            <p:extLst/>
          </p:nvPr>
        </p:nvGraphicFramePr>
        <p:xfrm>
          <a:off x="8097080" y="2319960"/>
          <a:ext cx="808834" cy="1920240"/>
        </p:xfrm>
        <a:graphic>
          <a:graphicData uri="http://schemas.openxmlformats.org/drawingml/2006/table">
            <a:tbl>
              <a:tblPr firstRow="1" firstCol="1" bandRow="1">
                <a:tableStyleId>{5C22544A-7EE6-4342-B048-85BDC9FD1C3A}</a:tableStyleId>
              </a:tblPr>
              <a:tblGrid>
                <a:gridCol w="159096">
                  <a:extLst>
                    <a:ext uri="{9D8B030D-6E8A-4147-A177-3AD203B41FA5}">
                      <a16:colId xmlns:a16="http://schemas.microsoft.com/office/drawing/2014/main" xmlns="" val="148631849"/>
                    </a:ext>
                  </a:extLst>
                </a:gridCol>
                <a:gridCol w="159096">
                  <a:extLst>
                    <a:ext uri="{9D8B030D-6E8A-4147-A177-3AD203B41FA5}">
                      <a16:colId xmlns:a16="http://schemas.microsoft.com/office/drawing/2014/main" xmlns="" val="2768141235"/>
                    </a:ext>
                  </a:extLst>
                </a:gridCol>
                <a:gridCol w="490642">
                  <a:extLst>
                    <a:ext uri="{9D8B030D-6E8A-4147-A177-3AD203B41FA5}">
                      <a16:colId xmlns:a16="http://schemas.microsoft.com/office/drawing/2014/main" xmlns="" val="2980947437"/>
                    </a:ext>
                  </a:extLst>
                </a:gridCol>
              </a:tblGrid>
              <a:tr h="189366">
                <a:tc>
                  <a:txBody>
                    <a:bodyPr/>
                    <a:lstStyle/>
                    <a:p>
                      <a:endParaRPr lang="ja-JP" altLang="en-US" dirty="0"/>
                    </a:p>
                  </a:txBody>
                  <a:tcPr marL="66848" marR="66848" marT="0" marB="0"/>
                </a:tc>
                <a:tc>
                  <a:txBody>
                    <a:bodyPr/>
                    <a:lstStyle/>
                    <a:p>
                      <a:endParaRPr lang="ja-JP" altLang="en-US" dirty="0"/>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641120728"/>
                  </a:ext>
                </a:extLst>
              </a:tr>
              <a:tr h="189366">
                <a:tc>
                  <a:txBody>
                    <a:bodyPr/>
                    <a:lstStyle/>
                    <a:p>
                      <a:endParaRPr lang="ja-JP" altLang="en-US"/>
                    </a:p>
                  </a:txBody>
                  <a:tcPr marL="66848" marR="66848" marT="0" marB="0"/>
                </a:tc>
                <a:tc>
                  <a:txBody>
                    <a:bodyPr/>
                    <a:lstStyle/>
                    <a:p>
                      <a:endParaRPr lang="ja-JP" altLang="en-US" dirty="0"/>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9820529"/>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1637311084"/>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3998301859"/>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940680353"/>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3492988728"/>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1211643433"/>
                  </a:ext>
                </a:extLst>
              </a:tr>
            </a:tbl>
          </a:graphicData>
        </a:graphic>
      </p:graphicFrame>
      <p:graphicFrame>
        <p:nvGraphicFramePr>
          <p:cNvPr id="6" name="表 5">
            <a:extLst>
              <a:ext uri="{FF2B5EF4-FFF2-40B4-BE49-F238E27FC236}">
                <a16:creationId xmlns:a16="http://schemas.microsoft.com/office/drawing/2014/main" xmlns="" id="{F7EA12F6-F984-4D0A-927D-093B4403CF21}"/>
              </a:ext>
            </a:extLst>
          </p:cNvPr>
          <p:cNvGraphicFramePr>
            <a:graphicFrameLocks noGrp="1"/>
          </p:cNvGraphicFramePr>
          <p:nvPr>
            <p:extLst/>
          </p:nvPr>
        </p:nvGraphicFramePr>
        <p:xfrm>
          <a:off x="7703119" y="1790714"/>
          <a:ext cx="2100909" cy="2343758"/>
        </p:xfrm>
        <a:graphic>
          <a:graphicData uri="http://schemas.openxmlformats.org/drawingml/2006/table">
            <a:tbl>
              <a:tblPr firstRow="1" firstCol="1" bandRow="1">
                <a:tableStyleId>{5C22544A-7EE6-4342-B048-85BDC9FD1C3A}</a:tableStyleId>
              </a:tblPr>
              <a:tblGrid>
                <a:gridCol w="162560">
                  <a:extLst>
                    <a:ext uri="{9D8B030D-6E8A-4147-A177-3AD203B41FA5}">
                      <a16:colId xmlns:a16="http://schemas.microsoft.com/office/drawing/2014/main" xmlns="" val="4163833834"/>
                    </a:ext>
                  </a:extLst>
                </a:gridCol>
                <a:gridCol w="321344">
                  <a:extLst>
                    <a:ext uri="{9D8B030D-6E8A-4147-A177-3AD203B41FA5}">
                      <a16:colId xmlns:a16="http://schemas.microsoft.com/office/drawing/2014/main" xmlns="" val="2919023314"/>
                    </a:ext>
                  </a:extLst>
                </a:gridCol>
                <a:gridCol w="1617005">
                  <a:extLst>
                    <a:ext uri="{9D8B030D-6E8A-4147-A177-3AD203B41FA5}">
                      <a16:colId xmlns:a16="http://schemas.microsoft.com/office/drawing/2014/main" xmlns="" val="417239925"/>
                    </a:ext>
                  </a:extLst>
                </a:gridCol>
              </a:tblGrid>
              <a:tr h="80713">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711395700"/>
                  </a:ext>
                </a:extLst>
              </a:tr>
              <a:tr h="174699">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818179071"/>
                  </a:ext>
                </a:extLst>
              </a:tr>
              <a:tr h="524097">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799590407"/>
                  </a:ext>
                </a:extLst>
              </a:tr>
              <a:tr h="349398">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423252973"/>
                  </a:ext>
                </a:extLst>
              </a:tr>
              <a:tr h="174699">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460527540"/>
                  </a:ext>
                </a:extLst>
              </a:tr>
              <a:tr h="436748">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792235785"/>
                  </a:ext>
                </a:extLst>
              </a:tr>
              <a:tr h="524097">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1005373082"/>
                  </a:ext>
                </a:extLst>
              </a:tr>
            </a:tbl>
          </a:graphicData>
        </a:graphic>
      </p:graphicFrame>
      <p:graphicFrame>
        <p:nvGraphicFramePr>
          <p:cNvPr id="8" name="表 7">
            <a:extLst>
              <a:ext uri="{FF2B5EF4-FFF2-40B4-BE49-F238E27FC236}">
                <a16:creationId xmlns:a16="http://schemas.microsoft.com/office/drawing/2014/main" xmlns="" id="{86C6244C-9AFB-4174-BCD7-87B72E3E778F}"/>
              </a:ext>
            </a:extLst>
          </p:cNvPr>
          <p:cNvGraphicFramePr>
            <a:graphicFrameLocks noGrp="1"/>
          </p:cNvGraphicFramePr>
          <p:nvPr>
            <p:extLst>
              <p:ext uri="{D42A27DB-BD31-4B8C-83A1-F6EECF244321}">
                <p14:modId xmlns:p14="http://schemas.microsoft.com/office/powerpoint/2010/main" val="1040317900"/>
              </p:ext>
            </p:extLst>
          </p:nvPr>
        </p:nvGraphicFramePr>
        <p:xfrm>
          <a:off x="6000121" y="1496048"/>
          <a:ext cx="5326690" cy="4652089"/>
        </p:xfrm>
        <a:graphic>
          <a:graphicData uri="http://schemas.openxmlformats.org/drawingml/2006/table">
            <a:tbl>
              <a:tblPr firstRow="1" firstCol="1" bandRow="1">
                <a:tableStyleId>{5C22544A-7EE6-4342-B048-85BDC9FD1C3A}</a:tableStyleId>
              </a:tblPr>
              <a:tblGrid>
                <a:gridCol w="4047321">
                  <a:extLst>
                    <a:ext uri="{9D8B030D-6E8A-4147-A177-3AD203B41FA5}">
                      <a16:colId xmlns:a16="http://schemas.microsoft.com/office/drawing/2014/main" xmlns="" val="3729684569"/>
                    </a:ext>
                  </a:extLst>
                </a:gridCol>
                <a:gridCol w="1279369">
                  <a:extLst>
                    <a:ext uri="{9D8B030D-6E8A-4147-A177-3AD203B41FA5}">
                      <a16:colId xmlns:a16="http://schemas.microsoft.com/office/drawing/2014/main" xmlns="" val="257624121"/>
                    </a:ext>
                  </a:extLst>
                </a:gridCol>
              </a:tblGrid>
              <a:tr h="389382">
                <a:tc>
                  <a:txBody>
                    <a:bodyPr/>
                    <a:lstStyle/>
                    <a:p>
                      <a:pPr algn="just">
                        <a:spcAft>
                          <a:spcPts val="0"/>
                        </a:spcAft>
                      </a:pPr>
                      <a:r>
                        <a:rPr lang="ja-JP" altLang="en-US" sz="1400" kern="100" dirty="0" smtClean="0">
                          <a:effectLst/>
                        </a:rPr>
                        <a:t>追加希望のサービス</a:t>
                      </a:r>
                      <a:endParaRPr lang="ja-JP" altLang="ja-JP" sz="1400" kern="100" dirty="0">
                        <a:effectLst/>
                      </a:endParaRPr>
                    </a:p>
                  </a:txBody>
                  <a:tcPr marL="68580" marR="68580" marT="0" marB="0"/>
                </a:tc>
                <a:tc>
                  <a:txBody>
                    <a:bodyPr/>
                    <a:lstStyle/>
                    <a:p>
                      <a:pPr algn="ctr">
                        <a:lnSpc>
                          <a:spcPct val="150000"/>
                        </a:lnSpc>
                        <a:spcAft>
                          <a:spcPts val="0"/>
                        </a:spcAft>
                      </a:pPr>
                      <a:r>
                        <a:rPr lang="ja-JP" sz="1400" kern="100" dirty="0">
                          <a:effectLst/>
                        </a:rPr>
                        <a:t>人数</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069476539"/>
                  </a:ext>
                </a:extLst>
              </a:tr>
              <a:tr h="525017">
                <a:tc>
                  <a:txBody>
                    <a:bodyPr/>
                    <a:lstStyle/>
                    <a:p>
                      <a:pPr algn="just">
                        <a:spcAft>
                          <a:spcPts val="0"/>
                        </a:spcAft>
                      </a:pPr>
                      <a:endParaRPr kumimoji="1" lang="en-US" altLang="ja-JP" sz="1400" b="1" kern="1200" dirty="0" smtClean="0">
                        <a:solidFill>
                          <a:schemeClr val="lt1"/>
                        </a:solidFill>
                        <a:effectLst/>
                        <a:latin typeface="+mn-lt"/>
                        <a:ea typeface="+mn-ea"/>
                        <a:cs typeface="+mn-cs"/>
                      </a:endParaRPr>
                    </a:p>
                    <a:p>
                      <a:pPr algn="just">
                        <a:spcAft>
                          <a:spcPts val="0"/>
                        </a:spcAft>
                      </a:pPr>
                      <a:r>
                        <a:rPr kumimoji="1" lang="ja-JP" altLang="en-US" sz="1400" b="1" kern="1200" dirty="0" smtClean="0">
                          <a:solidFill>
                            <a:schemeClr val="lt1"/>
                          </a:solidFill>
                          <a:effectLst/>
                          <a:latin typeface="+mn-lt"/>
                          <a:ea typeface="+mn-ea"/>
                          <a:cs typeface="+mn-cs"/>
                        </a:rPr>
                        <a:t>福祉と子供の手続き</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en-US" altLang="ja-JP" sz="1200" kern="100" dirty="0" smtClean="0">
                        <a:effectLst/>
                        <a:latin typeface="+mn-lt"/>
                        <a:ea typeface="+mn-ea"/>
                        <a:cs typeface="+mn-cs"/>
                      </a:endParaRPr>
                    </a:p>
                    <a:p>
                      <a:pPr algn="ctr">
                        <a:spcAft>
                          <a:spcPts val="0"/>
                        </a:spcAft>
                      </a:pPr>
                      <a:r>
                        <a:rPr lang="ja-JP" altLang="en-US" sz="1200" kern="100" dirty="0" smtClean="0">
                          <a:effectLst/>
                          <a:latin typeface="+mn-lt"/>
                          <a:ea typeface="+mn-ea"/>
                          <a:cs typeface="+mn-cs"/>
                        </a:rPr>
                        <a:t>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4021827413"/>
                  </a:ext>
                </a:extLst>
              </a:tr>
              <a:tr h="994490">
                <a:tc>
                  <a:txBody>
                    <a:bodyPr/>
                    <a:lstStyle/>
                    <a:p>
                      <a:pPr algn="just">
                        <a:spcAft>
                          <a:spcPts val="0"/>
                        </a:spcAft>
                      </a:pPr>
                      <a:r>
                        <a:rPr lang="en-US" sz="1400" kern="100" dirty="0">
                          <a:effectLst/>
                        </a:rPr>
                        <a:t> </a:t>
                      </a:r>
                      <a:endParaRPr lang="ja-JP" sz="1400" kern="100" dirty="0">
                        <a:effectLst/>
                      </a:endParaRPr>
                    </a:p>
                    <a:p>
                      <a:pPr algn="just">
                        <a:spcAft>
                          <a:spcPts val="0"/>
                        </a:spcAft>
                      </a:pPr>
                      <a:endParaRPr lang="en-US" altLang="ja-JP" sz="1400" kern="100" dirty="0" smtClean="0">
                        <a:effectLst/>
                      </a:endParaRPr>
                    </a:p>
                    <a:p>
                      <a:pPr algn="just">
                        <a:spcAft>
                          <a:spcPts val="0"/>
                        </a:spcAft>
                      </a:pPr>
                      <a:r>
                        <a:rPr lang="ja-JP" altLang="en-US" sz="1400" kern="100" dirty="0" smtClean="0">
                          <a:effectLst/>
                        </a:rPr>
                        <a:t>くみとり代、支払い等（納付が遅れていても）出来るようにしてほしい</a:t>
                      </a:r>
                      <a:endParaRPr lang="ja-JP" altLang="ja-JP" sz="14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sz="1400" kern="100" dirty="0">
                        <a:effectLst/>
                      </a:endParaRPr>
                    </a:p>
                  </a:txBody>
                  <a:tcPr marL="68580" marR="68580" marT="0" marB="0"/>
                </a:tc>
                <a:tc>
                  <a:txBody>
                    <a:bodyPr/>
                    <a:lstStyle/>
                    <a:p>
                      <a:pPr algn="ctr">
                        <a:spcAft>
                          <a:spcPts val="0"/>
                        </a:spcAft>
                      </a:pPr>
                      <a:endParaRPr lang="en-US" sz="1200" kern="100" dirty="0" smtClean="0">
                        <a:effectLst/>
                      </a:endParaRPr>
                    </a:p>
                    <a:p>
                      <a:pPr algn="ctr">
                        <a:spcAft>
                          <a:spcPts val="0"/>
                        </a:spcAft>
                      </a:pPr>
                      <a:endParaRPr lang="en-US" sz="1200" kern="100" dirty="0" smtClean="0">
                        <a:effectLst/>
                      </a:endParaRPr>
                    </a:p>
                    <a:p>
                      <a:pPr algn="ctr">
                        <a:spcAft>
                          <a:spcPts val="0"/>
                        </a:spcAft>
                      </a:pPr>
                      <a:endParaRPr lang="en-US" sz="1200" kern="100" dirty="0" smtClean="0">
                        <a:effectLst/>
                      </a:endParaRPr>
                    </a:p>
                    <a:p>
                      <a:pPr algn="ctr">
                        <a:spcAft>
                          <a:spcPts val="0"/>
                        </a:spcAft>
                      </a:pPr>
                      <a:r>
                        <a:rPr lang="en-US" sz="1200" kern="100" dirty="0" smtClean="0">
                          <a:effectLst/>
                        </a:rPr>
                        <a:t>2</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610272998"/>
                  </a:ext>
                </a:extLst>
              </a:tr>
              <a:tr h="649585">
                <a:tc>
                  <a:txBody>
                    <a:bodyPr/>
                    <a:lstStyle/>
                    <a:p>
                      <a:pPr algn="just">
                        <a:spcAft>
                          <a:spcPts val="0"/>
                        </a:spcAft>
                      </a:pPr>
                      <a:r>
                        <a:rPr lang="en-US" sz="1400" kern="100" dirty="0">
                          <a:effectLst/>
                        </a:rPr>
                        <a:t> </a:t>
                      </a:r>
                      <a:endParaRPr lang="ja-JP" sz="1400" kern="100" dirty="0">
                        <a:effectLst/>
                      </a:endParaRPr>
                    </a:p>
                    <a:p>
                      <a:pPr algn="just">
                        <a:spcAft>
                          <a:spcPts val="0"/>
                        </a:spcAft>
                      </a:pPr>
                      <a:r>
                        <a:rPr lang="ja-JP" altLang="en-US" sz="1400" kern="100" dirty="0" smtClean="0">
                          <a:effectLst/>
                        </a:rPr>
                        <a:t>証明書以外の手続きも可能になればなお良い</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ct val="300000"/>
                        </a:lnSpc>
                        <a:spcAft>
                          <a:spcPts val="0"/>
                        </a:spcAft>
                      </a:pPr>
                      <a:r>
                        <a:rPr lang="ja-JP" altLang="en-US" sz="1200" kern="100" dirty="0" smtClean="0">
                          <a:effectLst/>
                        </a:rPr>
                        <a:t>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210401527"/>
                  </a:ext>
                </a:extLst>
              </a:tr>
              <a:tr h="504540">
                <a:tc>
                  <a:txBody>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lang="ja-JP" altLang="en-US" sz="1400" kern="100" dirty="0" smtClean="0">
                          <a:effectLst/>
                        </a:rPr>
                        <a:t>住所変更</a:t>
                      </a:r>
                      <a:endParaRPr lang="ja-JP" altLang="ja-JP" sz="14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ct val="200000"/>
                        </a:lnSpc>
                        <a:spcAft>
                          <a:spcPts val="0"/>
                        </a:spcAft>
                      </a:pPr>
                      <a:r>
                        <a:rPr lang="ja-JP" altLang="en-US" sz="1200" kern="100" dirty="0" smtClean="0">
                          <a:effectLst/>
                          <a:latin typeface="+mn-lt"/>
                          <a:ea typeface="+mn-ea"/>
                          <a:cs typeface="+mn-cs"/>
                        </a:rPr>
                        <a:t>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46403300"/>
                  </a:ext>
                </a:extLst>
              </a:tr>
              <a:tr h="565484">
                <a:tc>
                  <a:txBody>
                    <a:bodyPr/>
                    <a:lstStyle/>
                    <a:p>
                      <a:pPr algn="just">
                        <a:spcAft>
                          <a:spcPts val="0"/>
                        </a:spcAft>
                      </a:pPr>
                      <a:r>
                        <a:rPr lang="en-US" sz="1400" kern="100" dirty="0">
                          <a:effectLst/>
                        </a:rPr>
                        <a:t> </a:t>
                      </a:r>
                      <a:endParaRPr lang="en-US" sz="1400" kern="100" dirty="0" smtClean="0">
                        <a:effectLst/>
                      </a:endParaRPr>
                    </a:p>
                    <a:p>
                      <a:pPr algn="just">
                        <a:spcAft>
                          <a:spcPts val="0"/>
                        </a:spcAft>
                      </a:pPr>
                      <a:r>
                        <a:rPr lang="en-US" sz="1400" kern="100" dirty="0" smtClean="0">
                          <a:effectLst/>
                        </a:rPr>
                        <a:t>QR</a:t>
                      </a:r>
                      <a:r>
                        <a:rPr lang="ja-JP" altLang="en-US" sz="1400" kern="100" dirty="0" smtClean="0">
                          <a:effectLst/>
                        </a:rPr>
                        <a:t>コード決裁</a:t>
                      </a:r>
                      <a:endParaRPr lang="ja-JP" sz="1400" kern="100" dirty="0">
                        <a:effectLst/>
                      </a:endParaRPr>
                    </a:p>
                  </a:txBody>
                  <a:tcPr marL="68580" marR="68580" marT="0" marB="0"/>
                </a:tc>
                <a:tc>
                  <a:txBody>
                    <a:bodyPr/>
                    <a:lstStyle/>
                    <a:p>
                      <a:pPr algn="ctr">
                        <a:spcAft>
                          <a:spcPts val="0"/>
                        </a:spcAft>
                      </a:pPr>
                      <a:endParaRPr lang="en-US" altLang="ja-JP" sz="1200" kern="100" dirty="0" smtClean="0">
                        <a:effectLst/>
                        <a:latin typeface="+mn-lt"/>
                        <a:ea typeface="+mn-ea"/>
                        <a:cs typeface="+mn-cs"/>
                      </a:endParaRPr>
                    </a:p>
                    <a:p>
                      <a:pPr algn="ctr">
                        <a:spcAft>
                          <a:spcPts val="0"/>
                        </a:spcAft>
                      </a:pPr>
                      <a:r>
                        <a:rPr lang="ja-JP" altLang="en-US" sz="1200" kern="100" dirty="0" smtClean="0">
                          <a:effectLst/>
                          <a:latin typeface="+mn-lt"/>
                          <a:ea typeface="+mn-ea"/>
                          <a:cs typeface="+mn-cs"/>
                        </a:rPr>
                        <a:t>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684449842"/>
                  </a:ext>
                </a:extLst>
              </a:tr>
              <a:tr h="421105">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ja-JP" altLang="en-US" sz="1400" kern="100" dirty="0" smtClean="0">
                          <a:effectLst/>
                        </a:rPr>
                        <a:t>コンビニ交付</a:t>
                      </a:r>
                      <a:endParaRPr lang="ja-JP" altLang="ja-JP" sz="1400" kern="100" dirty="0" smtClean="0">
                        <a:effectLst/>
                      </a:endParaRPr>
                    </a:p>
                  </a:txBody>
                  <a:tcPr marL="68580" marR="68580" marT="0" marB="0"/>
                </a:tc>
                <a:tc>
                  <a:txBody>
                    <a:bodyPr/>
                    <a:lstStyle/>
                    <a:p>
                      <a:pPr algn="ctr">
                        <a:lnSpc>
                          <a:spcPct val="150000"/>
                        </a:lnSpc>
                        <a:spcAft>
                          <a:spcPts val="0"/>
                        </a:spcAft>
                      </a:pPr>
                      <a:r>
                        <a:rPr lang="ja-JP" altLang="en-US" sz="1200" kern="100" dirty="0" smtClean="0">
                          <a:effectLst/>
                          <a:latin typeface="游明朝" panose="02020400000000000000" pitchFamily="18" charset="-128"/>
                          <a:ea typeface="游明朝" panose="02020400000000000000" pitchFamily="18" charset="-128"/>
                          <a:cs typeface="Times New Roman" panose="02020603050405020304" pitchFamily="18" charset="0"/>
                        </a:rPr>
                        <a:t>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967736804"/>
                  </a:ext>
                </a:extLst>
              </a:tr>
              <a:tr h="530176">
                <a:tc>
                  <a:txBody>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lang="ja-JP" altLang="en-US" sz="1400" kern="100" dirty="0" smtClean="0">
                          <a:effectLst/>
                          <a:latin typeface="+mn-lt"/>
                          <a:ea typeface="+mn-ea"/>
                          <a:cs typeface="+mn-cs"/>
                        </a:rPr>
                        <a:t>窓口業務・待ち時間の改善</a:t>
                      </a:r>
                      <a:endParaRPr lang="ja-JP" altLang="ja-JP" sz="14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en-US" sz="1200" kern="100" dirty="0" smtClean="0">
                        <a:effectLst/>
                      </a:endParaRPr>
                    </a:p>
                    <a:p>
                      <a:pPr algn="ctr">
                        <a:spcAft>
                          <a:spcPts val="0"/>
                        </a:spcAft>
                      </a:pPr>
                      <a:r>
                        <a:rPr lang="ja-JP" altLang="en-US" sz="1200" kern="100" dirty="0" smtClean="0">
                          <a:effectLst/>
                          <a:latin typeface="+mn-lt"/>
                          <a:ea typeface="+mn-ea"/>
                          <a:cs typeface="+mn-cs"/>
                        </a:rPr>
                        <a:t>２</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9132764"/>
                  </a:ext>
                </a:extLst>
              </a:tr>
            </a:tbl>
          </a:graphicData>
        </a:graphic>
      </p:graphicFrame>
    </p:spTree>
    <p:extLst>
      <p:ext uri="{BB962C8B-B14F-4D97-AF65-F5344CB8AC3E}">
        <p14:creationId xmlns:p14="http://schemas.microsoft.com/office/powerpoint/2010/main" val="213053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97019B3-7B66-46FF-9132-746D983AA245}"/>
              </a:ext>
            </a:extLst>
          </p:cNvPr>
          <p:cNvSpPr>
            <a:spLocks noGrp="1"/>
          </p:cNvSpPr>
          <p:nvPr>
            <p:ph type="title"/>
          </p:nvPr>
        </p:nvSpPr>
        <p:spPr>
          <a:xfrm>
            <a:off x="839788" y="365125"/>
            <a:ext cx="5332411" cy="1849107"/>
          </a:xfrm>
        </p:spPr>
        <p:txBody>
          <a:bodyPr>
            <a:normAutofit/>
          </a:bodyPr>
          <a:lstStyle/>
          <a:p>
            <a:r>
              <a:rPr kumimoji="1" lang="ja-JP" altLang="en-US" sz="4000" b="1" dirty="0" smtClean="0"/>
              <a:t>窓口</a:t>
            </a:r>
            <a:r>
              <a:rPr lang="ja-JP" altLang="en-US" sz="4000" b="1" dirty="0" smtClean="0"/>
              <a:t>対応</a:t>
            </a:r>
            <a:r>
              <a:rPr kumimoji="1" lang="ja-JP" altLang="en-US" sz="4000" b="1" dirty="0" smtClean="0"/>
              <a:t>ついて</a:t>
            </a:r>
            <a:r>
              <a:rPr kumimoji="1" lang="en-US" altLang="ja-JP" sz="3600" b="1" dirty="0" smtClean="0"/>
              <a:t/>
            </a:r>
            <a:br>
              <a:rPr kumimoji="1" lang="en-US" altLang="ja-JP" sz="3600" b="1" dirty="0" smtClean="0"/>
            </a:br>
            <a:r>
              <a:rPr kumimoji="1" lang="ja-JP" altLang="en-US" sz="2200" dirty="0" smtClean="0"/>
              <a:t>２７名の方々に意見を</a:t>
            </a:r>
            <a:r>
              <a:rPr lang="ja-JP" altLang="en-US" sz="2200" dirty="0" smtClean="0"/>
              <a:t>いただきました。</a:t>
            </a:r>
            <a:r>
              <a:rPr lang="en-US" altLang="ja-JP" sz="2200" dirty="0" smtClean="0"/>
              <a:t/>
            </a:r>
            <a:br>
              <a:rPr lang="en-US" altLang="ja-JP" sz="2200" dirty="0" smtClean="0"/>
            </a:br>
            <a:r>
              <a:rPr lang="ja-JP" altLang="en-US" sz="2200" dirty="0" smtClean="0"/>
              <a:t>いただいた意見を参考に今後の業務改善に努めていきます。</a:t>
            </a:r>
            <a:endParaRPr kumimoji="1" lang="ja-JP" altLang="en-US" sz="2200" dirty="0"/>
          </a:p>
        </p:txBody>
      </p:sp>
      <p:sp>
        <p:nvSpPr>
          <p:cNvPr id="4" name="コンテンツ プレースホルダー 3">
            <a:extLst>
              <a:ext uri="{FF2B5EF4-FFF2-40B4-BE49-F238E27FC236}">
                <a16:creationId xmlns:a16="http://schemas.microsoft.com/office/drawing/2014/main" xmlns="" id="{0BCAA56E-E716-4F8F-AC35-BECE120494BA}"/>
              </a:ext>
            </a:extLst>
          </p:cNvPr>
          <p:cNvSpPr>
            <a:spLocks noGrp="1"/>
          </p:cNvSpPr>
          <p:nvPr>
            <p:ph sz="quarter" idx="4"/>
          </p:nvPr>
        </p:nvSpPr>
        <p:spPr/>
        <p:txBody>
          <a:bodyPr/>
          <a:lstStyle/>
          <a:p>
            <a:endParaRPr lang="ja-JP" altLang="ja-JP" dirty="0"/>
          </a:p>
          <a:p>
            <a:endParaRPr kumimoji="1" lang="ja-JP" altLang="en-US" dirty="0"/>
          </a:p>
        </p:txBody>
      </p:sp>
      <p:graphicFrame>
        <p:nvGraphicFramePr>
          <p:cNvPr id="8" name="表 7">
            <a:extLst>
              <a:ext uri="{FF2B5EF4-FFF2-40B4-BE49-F238E27FC236}">
                <a16:creationId xmlns:a16="http://schemas.microsoft.com/office/drawing/2014/main" xmlns="" id="{86C6244C-9AFB-4174-BCD7-87B72E3E778F}"/>
              </a:ext>
            </a:extLst>
          </p:cNvPr>
          <p:cNvGraphicFramePr>
            <a:graphicFrameLocks noGrp="1"/>
          </p:cNvGraphicFramePr>
          <p:nvPr>
            <p:extLst>
              <p:ext uri="{D42A27DB-BD31-4B8C-83A1-F6EECF244321}">
                <p14:modId xmlns:p14="http://schemas.microsoft.com/office/powerpoint/2010/main" val="2305558316"/>
              </p:ext>
            </p:extLst>
          </p:nvPr>
        </p:nvGraphicFramePr>
        <p:xfrm>
          <a:off x="6340476" y="526473"/>
          <a:ext cx="4846635" cy="3423324"/>
        </p:xfrm>
        <a:graphic>
          <a:graphicData uri="http://schemas.openxmlformats.org/drawingml/2006/table">
            <a:tbl>
              <a:tblPr firstRow="1" firstCol="1" bandRow="1">
                <a:tableStyleId>{5C22544A-7EE6-4342-B048-85BDC9FD1C3A}</a:tableStyleId>
              </a:tblPr>
              <a:tblGrid>
                <a:gridCol w="3246435">
                  <a:extLst>
                    <a:ext uri="{9D8B030D-6E8A-4147-A177-3AD203B41FA5}">
                      <a16:colId xmlns:a16="http://schemas.microsoft.com/office/drawing/2014/main" xmlns="" val="3729684569"/>
                    </a:ext>
                  </a:extLst>
                </a:gridCol>
                <a:gridCol w="1600200">
                  <a:extLst>
                    <a:ext uri="{9D8B030D-6E8A-4147-A177-3AD203B41FA5}">
                      <a16:colId xmlns:a16="http://schemas.microsoft.com/office/drawing/2014/main" xmlns="" val="257624121"/>
                    </a:ext>
                  </a:extLst>
                </a:gridCol>
              </a:tblGrid>
              <a:tr h="448777">
                <a:tc>
                  <a:txBody>
                    <a:bodyPr/>
                    <a:lstStyle/>
                    <a:p>
                      <a:pPr algn="just">
                        <a:lnSpc>
                          <a:spcPct val="150000"/>
                        </a:lnSpc>
                        <a:spcAft>
                          <a:spcPts val="0"/>
                        </a:spcAft>
                      </a:pPr>
                      <a:r>
                        <a:rPr lang="ja-JP" altLang="en-US" sz="1600" kern="100" dirty="0" smtClean="0">
                          <a:effectLst/>
                        </a:rPr>
                        <a:t>良いところ</a:t>
                      </a:r>
                      <a:endParaRPr lang="ja-JP" altLang="ja-JP" sz="1600" kern="100" dirty="0">
                        <a:effectLst/>
                      </a:endParaRPr>
                    </a:p>
                  </a:txBody>
                  <a:tcPr marL="68580" marR="68580" marT="0" marB="0"/>
                </a:tc>
                <a:tc>
                  <a:txBody>
                    <a:bodyPr/>
                    <a:lstStyle/>
                    <a:p>
                      <a:pPr algn="ctr">
                        <a:lnSpc>
                          <a:spcPct val="200000"/>
                        </a:lnSpc>
                        <a:spcAft>
                          <a:spcPts val="0"/>
                        </a:spcAft>
                      </a:pPr>
                      <a:r>
                        <a:rPr lang="ja-JP" sz="1400" kern="100" dirty="0">
                          <a:effectLst/>
                        </a:rPr>
                        <a:t>人数</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069476539"/>
                  </a:ext>
                </a:extLst>
              </a:tr>
              <a:tr h="423749">
                <a:tc>
                  <a:txBody>
                    <a:bodyPr/>
                    <a:lstStyle/>
                    <a:p>
                      <a:pPr algn="just">
                        <a:lnSpc>
                          <a:spcPct val="200000"/>
                        </a:lnSpc>
                        <a:spcAft>
                          <a:spcPts val="0"/>
                        </a:spcAft>
                      </a:pPr>
                      <a:r>
                        <a:rPr kumimoji="1" lang="ja-JP" altLang="en-US" sz="1400" b="1" kern="1200" dirty="0" smtClean="0">
                          <a:solidFill>
                            <a:schemeClr val="lt1"/>
                          </a:solidFill>
                          <a:effectLst/>
                          <a:latin typeface="+mn-lt"/>
                          <a:ea typeface="+mn-ea"/>
                          <a:cs typeface="+mn-cs"/>
                        </a:rPr>
                        <a:t>良かったです</a:t>
                      </a:r>
                      <a:endParaRPr kumimoji="1" lang="en-US" altLang="ja-JP" sz="1400" b="1" kern="1200" dirty="0" smtClean="0">
                        <a:solidFill>
                          <a:schemeClr val="lt1"/>
                        </a:solidFill>
                        <a:effectLst/>
                        <a:latin typeface="+mn-lt"/>
                        <a:ea typeface="+mn-ea"/>
                        <a:cs typeface="+mn-cs"/>
                      </a:endParaRPr>
                    </a:p>
                  </a:txBody>
                  <a:tcPr marL="68580" marR="68580" marT="0" marB="0"/>
                </a:tc>
                <a:tc>
                  <a:txBody>
                    <a:bodyPr/>
                    <a:lstStyle/>
                    <a:p>
                      <a:pPr algn="ctr">
                        <a:spcAft>
                          <a:spcPts val="0"/>
                        </a:spcAft>
                      </a:pPr>
                      <a:endParaRPr lang="en-US" altLang="ja-JP" sz="1200" kern="100" dirty="0" smtClean="0">
                        <a:effectLst/>
                        <a:latin typeface="+mn-lt"/>
                        <a:ea typeface="+mn-ea"/>
                        <a:cs typeface="+mn-cs"/>
                      </a:endParaRPr>
                    </a:p>
                    <a:p>
                      <a:pPr algn="ctr">
                        <a:spcAft>
                          <a:spcPts val="0"/>
                        </a:spcAft>
                      </a:pPr>
                      <a:r>
                        <a:rPr lang="ja-JP" altLang="en-US" sz="1200" kern="100" dirty="0" smtClean="0">
                          <a:effectLst/>
                          <a:latin typeface="游明朝" panose="02020400000000000000" pitchFamily="18" charset="-128"/>
                          <a:ea typeface="游明朝" panose="02020400000000000000" pitchFamily="18" charset="-128"/>
                          <a:cs typeface="Times New Roman" panose="02020603050405020304" pitchFamily="18" charset="0"/>
                        </a:rPr>
                        <a:t>１６</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4021827413"/>
                  </a:ext>
                </a:extLst>
              </a:tr>
              <a:tr h="540327">
                <a:tc>
                  <a:txBody>
                    <a:bodyPr/>
                    <a:lstStyle/>
                    <a:p>
                      <a:pPr algn="just">
                        <a:spcAft>
                          <a:spcPts val="0"/>
                        </a:spcAft>
                      </a:pPr>
                      <a:r>
                        <a:rPr lang="en-US" sz="1400" kern="100" dirty="0">
                          <a:effectLst/>
                        </a:rPr>
                        <a:t> </a:t>
                      </a:r>
                      <a:endParaRPr lang="ja-JP" sz="1400" kern="100" dirty="0">
                        <a:effectLst/>
                      </a:endParaRPr>
                    </a:p>
                    <a:p>
                      <a:pPr algn="just">
                        <a:spcAft>
                          <a:spcPts val="0"/>
                        </a:spcAft>
                      </a:pPr>
                      <a:r>
                        <a:rPr lang="ja-JP" altLang="en-US" sz="1400" kern="100" dirty="0" smtClean="0">
                          <a:effectLst/>
                        </a:rPr>
                        <a:t>スムーズな対応でした</a:t>
                      </a:r>
                      <a:endParaRPr lang="en-US" altLang="ja-JP" sz="1400" kern="100" dirty="0" smtClean="0">
                        <a:effectLst/>
                      </a:endParaRPr>
                    </a:p>
                  </a:txBody>
                  <a:tcPr marL="68580" marR="68580" marT="0" marB="0"/>
                </a:tc>
                <a:tc>
                  <a:txBody>
                    <a:bodyPr/>
                    <a:lstStyle/>
                    <a:p>
                      <a:pPr algn="ctr">
                        <a:spcAft>
                          <a:spcPts val="0"/>
                        </a:spcAft>
                      </a:pPr>
                      <a:endParaRPr lang="en-US" sz="1200" kern="100" dirty="0" smtClean="0">
                        <a:effectLst/>
                      </a:endParaRPr>
                    </a:p>
                    <a:p>
                      <a:pPr algn="ctr">
                        <a:spcAft>
                          <a:spcPts val="0"/>
                        </a:spcAft>
                      </a:pPr>
                      <a:r>
                        <a:rPr lang="ja-JP" altLang="en-US" sz="1200" kern="100" dirty="0" smtClean="0">
                          <a:effectLst/>
                        </a:rPr>
                        <a:t>３</a:t>
                      </a:r>
                      <a:endParaRPr lang="en-US" sz="1200" kern="100" dirty="0" smtClean="0">
                        <a:effectLst/>
                      </a:endParaRPr>
                    </a:p>
                  </a:txBody>
                  <a:tcPr marL="68580" marR="68580" marT="0" marB="0"/>
                </a:tc>
                <a:extLst>
                  <a:ext uri="{0D108BD9-81ED-4DB2-BD59-A6C34878D82A}">
                    <a16:rowId xmlns:a16="http://schemas.microsoft.com/office/drawing/2014/main" xmlns="" val="3610272998"/>
                  </a:ext>
                </a:extLst>
              </a:tr>
              <a:tr h="498764">
                <a:tc>
                  <a:txBody>
                    <a:bodyPr/>
                    <a:lstStyle/>
                    <a:p>
                      <a:pPr algn="just">
                        <a:lnSpc>
                          <a:spcPct val="200000"/>
                        </a:lnSpc>
                        <a:spcAft>
                          <a:spcPts val="0"/>
                        </a:spcAft>
                      </a:pPr>
                      <a:r>
                        <a:rPr lang="en-US" sz="1400" kern="100" dirty="0">
                          <a:effectLst/>
                        </a:rPr>
                        <a:t> </a:t>
                      </a:r>
                      <a:r>
                        <a:rPr lang="ja-JP" altLang="en-US" sz="1400" kern="100" dirty="0" smtClean="0">
                          <a:effectLst/>
                        </a:rPr>
                        <a:t>出張窓口があるのでとても便利です。</a:t>
                      </a:r>
                      <a:endParaRPr lang="ja-JP" sz="1400" kern="100" dirty="0">
                        <a:effectLst/>
                      </a:endParaRPr>
                    </a:p>
                  </a:txBody>
                  <a:tcPr marL="68580" marR="68580" marT="0" marB="0"/>
                </a:tc>
                <a:tc>
                  <a:txBody>
                    <a:bodyPr/>
                    <a:lstStyle/>
                    <a:p>
                      <a:pPr algn="ctr">
                        <a:lnSpc>
                          <a:spcPct val="200000"/>
                        </a:lnSpc>
                      </a:pPr>
                      <a:r>
                        <a:rPr lang="ja-JP" altLang="en-US" sz="1200" dirty="0" smtClean="0"/>
                        <a:t>２</a:t>
                      </a:r>
                      <a:endParaRPr lang="ja-JP" altLang="en-US" sz="1200" dirty="0"/>
                    </a:p>
                  </a:txBody>
                  <a:tcPr marL="68580" marR="68580" marT="0" marB="0"/>
                </a:tc>
                <a:extLst>
                  <a:ext uri="{0D108BD9-81ED-4DB2-BD59-A6C34878D82A}">
                    <a16:rowId xmlns:a16="http://schemas.microsoft.com/office/drawing/2014/main" xmlns="" val="3210401527"/>
                  </a:ext>
                </a:extLst>
              </a:tr>
              <a:tr h="540327">
                <a:tc>
                  <a:txBody>
                    <a:bodyPr/>
                    <a:lstStyle/>
                    <a:p>
                      <a:pPr algn="just">
                        <a:lnSpc>
                          <a:spcPct val="200000"/>
                        </a:lnSpc>
                        <a:spcAft>
                          <a:spcPts val="0"/>
                        </a:spcAft>
                      </a:pPr>
                      <a:r>
                        <a:rPr lang="ja-JP" altLang="en-US" sz="1400" kern="100" dirty="0" smtClean="0">
                          <a:effectLst/>
                        </a:rPr>
                        <a:t>案内係がいて非常に丁寧で良い</a:t>
                      </a:r>
                      <a:endParaRPr lang="ja-JP" altLang="ja-JP" sz="1400" kern="100" dirty="0">
                        <a:effectLst/>
                      </a:endParaRPr>
                    </a:p>
                  </a:txBody>
                  <a:tcPr marL="68580" marR="68580" marT="0" marB="0"/>
                </a:tc>
                <a:tc>
                  <a:txBody>
                    <a:bodyPr/>
                    <a:lstStyle/>
                    <a:p>
                      <a:pPr algn="ctr">
                        <a:lnSpc>
                          <a:spcPct val="200000"/>
                        </a:lnSpc>
                      </a:pPr>
                      <a:r>
                        <a:rPr lang="ja-JP" altLang="en-US" sz="1200" dirty="0" smtClean="0"/>
                        <a:t>１</a:t>
                      </a:r>
                      <a:endParaRPr lang="ja-JP" altLang="en-US" sz="1200" dirty="0"/>
                    </a:p>
                  </a:txBody>
                  <a:tcPr marL="68580" marR="68580" marT="0" marB="0"/>
                </a:tc>
                <a:extLst>
                  <a:ext uri="{0D108BD9-81ED-4DB2-BD59-A6C34878D82A}">
                    <a16:rowId xmlns:a16="http://schemas.microsoft.com/office/drawing/2014/main" xmlns="" val="246403300"/>
                  </a:ext>
                </a:extLst>
              </a:tr>
              <a:tr h="540327">
                <a:tc>
                  <a:txBody>
                    <a:bodyPr/>
                    <a:lstStyle/>
                    <a:p>
                      <a:pPr algn="just">
                        <a:lnSpc>
                          <a:spcPct val="200000"/>
                        </a:lnSpc>
                        <a:spcAft>
                          <a:spcPts val="0"/>
                        </a:spcAft>
                      </a:pPr>
                      <a:r>
                        <a:rPr lang="en-US" sz="1400" kern="100" dirty="0">
                          <a:effectLst/>
                        </a:rPr>
                        <a:t> </a:t>
                      </a:r>
                      <a:r>
                        <a:rPr lang="ja-JP" altLang="en-US" sz="1400" kern="100" dirty="0" smtClean="0">
                          <a:effectLst/>
                        </a:rPr>
                        <a:t>相談して安心しました</a:t>
                      </a:r>
                      <a:endParaRPr lang="en-US" sz="1400" kern="100" dirty="0" smtClean="0">
                        <a:effectLst/>
                      </a:endParaRPr>
                    </a:p>
                  </a:txBody>
                  <a:tcPr marL="68580" marR="68580" marT="0" marB="0"/>
                </a:tc>
                <a:tc>
                  <a:txBody>
                    <a:bodyPr/>
                    <a:lstStyle/>
                    <a:p>
                      <a:pPr algn="ctr">
                        <a:lnSpc>
                          <a:spcPct val="200000"/>
                        </a:lnSpc>
                      </a:pPr>
                      <a:r>
                        <a:rPr lang="ja-JP" altLang="en-US" sz="1200" dirty="0" smtClean="0"/>
                        <a:t>１</a:t>
                      </a:r>
                      <a:endParaRPr lang="ja-JP" altLang="en-US" sz="1200" dirty="0"/>
                    </a:p>
                  </a:txBody>
                  <a:tcPr marL="68580" marR="68580" marT="0" marB="0"/>
                </a:tc>
                <a:extLst>
                  <a:ext uri="{0D108BD9-81ED-4DB2-BD59-A6C34878D82A}">
                    <a16:rowId xmlns:a16="http://schemas.microsoft.com/office/drawing/2014/main" xmlns="" val="2684449842"/>
                  </a:ext>
                </a:extLst>
              </a:tr>
              <a:tr h="428082">
                <a:tc>
                  <a:txBody>
                    <a:bodyPr/>
                    <a:lstStyle/>
                    <a:p>
                      <a:pPr algn="just">
                        <a:lnSpc>
                          <a:spcPct val="150000"/>
                        </a:lnSpc>
                        <a:spcAft>
                          <a:spcPts val="0"/>
                        </a:spcAft>
                      </a:pPr>
                      <a:r>
                        <a:rPr lang="ja-JP" altLang="en-US" sz="1400" kern="100" dirty="0" smtClean="0">
                          <a:effectLst/>
                        </a:rPr>
                        <a:t>これからもがんばってください</a:t>
                      </a:r>
                      <a:endParaRPr lang="ja-JP" altLang="ja-JP" sz="1400" kern="100" dirty="0">
                        <a:effectLst/>
                      </a:endParaRPr>
                    </a:p>
                  </a:txBody>
                  <a:tcPr marL="68580" marR="68580" marT="0" marB="0"/>
                </a:tc>
                <a:tc>
                  <a:txBody>
                    <a:bodyPr/>
                    <a:lstStyle/>
                    <a:p>
                      <a:pPr algn="ctr">
                        <a:lnSpc>
                          <a:spcPct val="200000"/>
                        </a:lnSpc>
                      </a:pPr>
                      <a:r>
                        <a:rPr lang="ja-JP" altLang="en-US" sz="1200" dirty="0" smtClean="0"/>
                        <a:t>１</a:t>
                      </a:r>
                      <a:endParaRPr lang="ja-JP" altLang="en-US" sz="1200" dirty="0"/>
                    </a:p>
                  </a:txBody>
                  <a:tcPr marL="68580" marR="68580" marT="0" marB="0"/>
                </a:tc>
                <a:extLst>
                  <a:ext uri="{0D108BD9-81ED-4DB2-BD59-A6C34878D82A}">
                    <a16:rowId xmlns:a16="http://schemas.microsoft.com/office/drawing/2014/main" xmlns="" val="3967736804"/>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112451668"/>
              </p:ext>
            </p:extLst>
          </p:nvPr>
        </p:nvGraphicFramePr>
        <p:xfrm>
          <a:off x="6340475" y="4114800"/>
          <a:ext cx="4846635" cy="2424545"/>
        </p:xfrm>
        <a:graphic>
          <a:graphicData uri="http://schemas.openxmlformats.org/drawingml/2006/table">
            <a:tbl>
              <a:tblPr firstRow="1" firstCol="1" bandRow="1">
                <a:tableStyleId>{5C22544A-7EE6-4342-B048-85BDC9FD1C3A}</a:tableStyleId>
              </a:tblPr>
              <a:tblGrid>
                <a:gridCol w="3246435">
                  <a:extLst>
                    <a:ext uri="{9D8B030D-6E8A-4147-A177-3AD203B41FA5}">
                      <a16:colId xmlns:a16="http://schemas.microsoft.com/office/drawing/2014/main" xmlns="" val="3029038362"/>
                    </a:ext>
                  </a:extLst>
                </a:gridCol>
                <a:gridCol w="1600200">
                  <a:extLst>
                    <a:ext uri="{9D8B030D-6E8A-4147-A177-3AD203B41FA5}">
                      <a16:colId xmlns:a16="http://schemas.microsoft.com/office/drawing/2014/main" xmlns="" val="3925219631"/>
                    </a:ext>
                  </a:extLst>
                </a:gridCol>
              </a:tblGrid>
              <a:tr h="535462">
                <a:tc>
                  <a:txBody>
                    <a:bodyPr/>
                    <a:lstStyle/>
                    <a:p>
                      <a:pPr algn="just">
                        <a:lnSpc>
                          <a:spcPct val="200000"/>
                        </a:lnSpc>
                        <a:spcAft>
                          <a:spcPts val="0"/>
                        </a:spcAft>
                      </a:pPr>
                      <a:r>
                        <a:rPr lang="ja-JP" altLang="en-US" sz="1600" kern="100" dirty="0" smtClean="0">
                          <a:effectLst/>
                        </a:rPr>
                        <a:t>悪かったところ</a:t>
                      </a:r>
                      <a:endParaRPr lang="ja-JP" altLang="ja-JP" sz="1600" kern="100" dirty="0">
                        <a:effectLst/>
                      </a:endParaRPr>
                    </a:p>
                  </a:txBody>
                  <a:tcPr marL="68580" marR="68580" marT="0" marB="0"/>
                </a:tc>
                <a:tc>
                  <a:txBody>
                    <a:bodyPr/>
                    <a:lstStyle/>
                    <a:p>
                      <a:pPr algn="ctr">
                        <a:lnSpc>
                          <a:spcPct val="200000"/>
                        </a:lnSpc>
                        <a:spcAft>
                          <a:spcPts val="0"/>
                        </a:spcAft>
                      </a:pPr>
                      <a:r>
                        <a:rPr lang="ja-JP" sz="1400" kern="100" dirty="0">
                          <a:effectLst/>
                        </a:rPr>
                        <a:t>人数</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4258981398"/>
                  </a:ext>
                </a:extLst>
              </a:tr>
              <a:tr h="510642">
                <a:tc>
                  <a:txBody>
                    <a:bodyPr/>
                    <a:lstStyle/>
                    <a:p>
                      <a:pPr algn="just">
                        <a:lnSpc>
                          <a:spcPct val="200000"/>
                        </a:lnSpc>
                        <a:spcAft>
                          <a:spcPts val="0"/>
                        </a:spcAft>
                      </a:pPr>
                      <a:r>
                        <a:rPr kumimoji="1" lang="ja-JP" altLang="en-US" sz="1400" b="1" kern="1200" dirty="0" smtClean="0">
                          <a:solidFill>
                            <a:schemeClr val="lt1"/>
                          </a:solidFill>
                          <a:effectLst/>
                          <a:latin typeface="+mn-lt"/>
                          <a:ea typeface="+mn-ea"/>
                          <a:cs typeface="+mn-cs"/>
                        </a:rPr>
                        <a:t>すごく感じが悪かったです</a:t>
                      </a:r>
                      <a:endParaRPr kumimoji="1" lang="en-US" altLang="ja-JP" sz="1400" b="1" kern="1200" dirty="0" smtClean="0">
                        <a:solidFill>
                          <a:schemeClr val="lt1"/>
                        </a:solidFill>
                        <a:effectLst/>
                        <a:latin typeface="+mn-lt"/>
                        <a:ea typeface="+mn-ea"/>
                        <a:cs typeface="+mn-cs"/>
                      </a:endParaRPr>
                    </a:p>
                  </a:txBody>
                  <a:tcPr marL="68580" marR="68580" marT="0" marB="0"/>
                </a:tc>
                <a:tc>
                  <a:txBody>
                    <a:bodyPr/>
                    <a:lstStyle/>
                    <a:p>
                      <a:pPr algn="ctr">
                        <a:spcAft>
                          <a:spcPts val="0"/>
                        </a:spcAft>
                      </a:pPr>
                      <a:endParaRPr lang="en-US" altLang="ja-JP" sz="1200" kern="100" dirty="0" smtClean="0">
                        <a:effectLst/>
                        <a:latin typeface="+mn-lt"/>
                        <a:ea typeface="+mn-ea"/>
                        <a:cs typeface="+mn-cs"/>
                      </a:endParaRPr>
                    </a:p>
                    <a:p>
                      <a:pPr algn="ctr">
                        <a:spcAft>
                          <a:spcPts val="0"/>
                        </a:spcAft>
                      </a:pPr>
                      <a:r>
                        <a:rPr lang="ja-JP" altLang="en-US" sz="1200" kern="100" dirty="0" smtClean="0">
                          <a:effectLst/>
                          <a:latin typeface="+mn-lt"/>
                          <a:ea typeface="+mn-ea"/>
                          <a:cs typeface="+mn-cs"/>
                        </a:rPr>
                        <a:t>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534158208"/>
                  </a:ext>
                </a:extLst>
              </a:tr>
              <a:tr h="595749">
                <a:tc>
                  <a:txBody>
                    <a:bodyPr/>
                    <a:lstStyle/>
                    <a:p>
                      <a:pPr algn="just">
                        <a:lnSpc>
                          <a:spcPct val="200000"/>
                        </a:lnSpc>
                        <a:spcAft>
                          <a:spcPts val="0"/>
                        </a:spcAft>
                      </a:pPr>
                      <a:r>
                        <a:rPr lang="ja-JP" altLang="en-US" sz="1400" kern="100" dirty="0" smtClean="0">
                          <a:effectLst/>
                        </a:rPr>
                        <a:t>市民サービスセンターをもっとわかりやすくしてほしい</a:t>
                      </a:r>
                      <a:endParaRPr lang="en-US" altLang="ja-JP" sz="1400" kern="100" dirty="0" smtClean="0">
                        <a:effectLst/>
                      </a:endParaRPr>
                    </a:p>
                  </a:txBody>
                  <a:tcPr marL="68580" marR="68580" marT="0" marB="0"/>
                </a:tc>
                <a:tc>
                  <a:txBody>
                    <a:bodyPr/>
                    <a:lstStyle/>
                    <a:p>
                      <a:pPr algn="ctr">
                        <a:spcAft>
                          <a:spcPts val="0"/>
                        </a:spcAft>
                      </a:pPr>
                      <a:endParaRPr lang="en-US" altLang="ja-JP" sz="1200" kern="100" dirty="0" smtClean="0">
                        <a:effectLst/>
                      </a:endParaRPr>
                    </a:p>
                    <a:p>
                      <a:pPr algn="ctr">
                        <a:spcAft>
                          <a:spcPts val="0"/>
                        </a:spcAft>
                      </a:pPr>
                      <a:endParaRPr lang="en-US" altLang="ja-JP" sz="1200" kern="100" dirty="0" smtClean="0">
                        <a:effectLst/>
                      </a:endParaRPr>
                    </a:p>
                    <a:p>
                      <a:pPr algn="ctr">
                        <a:spcAft>
                          <a:spcPts val="0"/>
                        </a:spcAft>
                      </a:pPr>
                      <a:r>
                        <a:rPr lang="ja-JP" altLang="en-US" sz="1200" kern="100" dirty="0" smtClean="0">
                          <a:effectLst/>
                        </a:rPr>
                        <a:t>１</a:t>
                      </a:r>
                      <a:endParaRPr lang="en-US" sz="1200" kern="100" dirty="0" smtClean="0">
                        <a:effectLst/>
                      </a:endParaRPr>
                    </a:p>
                  </a:txBody>
                  <a:tcPr marL="68580" marR="68580" marT="0" marB="0"/>
                </a:tc>
                <a:extLst>
                  <a:ext uri="{0D108BD9-81ED-4DB2-BD59-A6C34878D82A}">
                    <a16:rowId xmlns:a16="http://schemas.microsoft.com/office/drawing/2014/main" xmlns="" val="3548133982"/>
                  </a:ext>
                </a:extLst>
              </a:tr>
              <a:tr h="525001">
                <a:tc>
                  <a:txBody>
                    <a:bodyPr/>
                    <a:lstStyle/>
                    <a:p>
                      <a:pPr algn="just">
                        <a:lnSpc>
                          <a:spcPct val="200000"/>
                        </a:lnSpc>
                        <a:spcAft>
                          <a:spcPts val="0"/>
                        </a:spcAft>
                      </a:pPr>
                      <a:r>
                        <a:rPr lang="ja-JP" altLang="en-US" sz="1400" kern="100" dirty="0" smtClean="0">
                          <a:effectLst/>
                        </a:rPr>
                        <a:t>専門用語や早口は理解しにくいです</a:t>
                      </a:r>
                      <a:endParaRPr lang="ja-JP" sz="1400" kern="100" dirty="0">
                        <a:effectLst/>
                      </a:endParaRPr>
                    </a:p>
                  </a:txBody>
                  <a:tcPr marL="68580" marR="68580" marT="0" marB="0"/>
                </a:tc>
                <a:tc>
                  <a:txBody>
                    <a:bodyPr/>
                    <a:lstStyle/>
                    <a:p>
                      <a:pPr algn="ctr">
                        <a:lnSpc>
                          <a:spcPct val="250000"/>
                        </a:lnSpc>
                      </a:pPr>
                      <a:r>
                        <a:rPr lang="ja-JP" altLang="en-US" sz="1200" dirty="0" smtClean="0"/>
                        <a:t>１</a:t>
                      </a:r>
                      <a:endParaRPr lang="ja-JP" altLang="en-US" sz="1200" dirty="0"/>
                    </a:p>
                  </a:txBody>
                  <a:tcPr marL="68580" marR="68580" marT="0" marB="0"/>
                </a:tc>
                <a:extLst>
                  <a:ext uri="{0D108BD9-81ED-4DB2-BD59-A6C34878D82A}">
                    <a16:rowId xmlns:a16="http://schemas.microsoft.com/office/drawing/2014/main" xmlns="" val="1843910690"/>
                  </a:ext>
                </a:extLst>
              </a:tr>
            </a:tbl>
          </a:graphicData>
        </a:graphic>
      </p:graphicFrame>
      <p:graphicFrame>
        <p:nvGraphicFramePr>
          <p:cNvPr id="6" name="コンテンツ プレースホルダー 8">
            <a:extLst>
              <a:ext uri="{FF2B5EF4-FFF2-40B4-BE49-F238E27FC236}">
                <a16:creationId xmlns:a16="http://schemas.microsoft.com/office/drawing/2014/main" xmlns="" id="{24FB5041-6F02-42DB-BFCD-E58DB9F906B1}"/>
              </a:ext>
            </a:extLst>
          </p:cNvPr>
          <p:cNvGraphicFramePr>
            <a:graphicFrameLocks noGrp="1"/>
          </p:cNvGraphicFramePr>
          <p:nvPr>
            <p:ph sz="half" idx="2"/>
            <p:extLst>
              <p:ext uri="{D42A27DB-BD31-4B8C-83A1-F6EECF244321}">
                <p14:modId xmlns:p14="http://schemas.microsoft.com/office/powerpoint/2010/main" val="27786490"/>
              </p:ext>
            </p:extLst>
          </p:nvPr>
        </p:nvGraphicFramePr>
        <p:xfrm>
          <a:off x="927099" y="2437101"/>
          <a:ext cx="5157787" cy="3820536"/>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プレースホルダー 2">
            <a:extLst>
              <a:ext uri="{FF2B5EF4-FFF2-40B4-BE49-F238E27FC236}">
                <a16:creationId xmlns:a16="http://schemas.microsoft.com/office/drawing/2014/main" xmlns="" id="{3E4199B2-8C86-4DFC-BB4E-7EE3A6DC6AFF}"/>
              </a:ext>
            </a:extLst>
          </p:cNvPr>
          <p:cNvSpPr>
            <a:spLocks noGrp="1"/>
          </p:cNvSpPr>
          <p:nvPr>
            <p:ph type="body" idx="1"/>
          </p:nvPr>
        </p:nvSpPr>
        <p:spPr>
          <a:xfrm>
            <a:off x="839785" y="1947698"/>
            <a:ext cx="5157787" cy="823912"/>
          </a:xfrm>
        </p:spPr>
        <p:txBody>
          <a:bodyPr/>
          <a:lstStyle/>
          <a:p>
            <a:r>
              <a:rPr kumimoji="1" lang="ja-JP" altLang="en-US" dirty="0"/>
              <a:t>全体</a:t>
            </a:r>
          </a:p>
        </p:txBody>
      </p:sp>
    </p:spTree>
    <p:extLst>
      <p:ext uri="{BB962C8B-B14F-4D97-AF65-F5344CB8AC3E}">
        <p14:creationId xmlns:p14="http://schemas.microsoft.com/office/powerpoint/2010/main" val="313512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xmlns="" id="{85354914-E0D9-4DAD-8FA6-89A2425C1917}"/>
              </a:ext>
            </a:extLst>
          </p:cNvPr>
          <p:cNvSpPr>
            <a:spLocks noGrp="1"/>
          </p:cNvSpPr>
          <p:nvPr>
            <p:ph type="title"/>
          </p:nvPr>
        </p:nvSpPr>
        <p:spPr>
          <a:ln w="28575">
            <a:solidFill>
              <a:schemeClr val="tx1"/>
            </a:solidFill>
            <a:prstDash val="dashDot"/>
          </a:ln>
        </p:spPr>
        <p:txBody>
          <a:bodyPr>
            <a:normAutofit/>
          </a:bodyPr>
          <a:lstStyle/>
          <a:p>
            <a:pPr algn="ctr"/>
            <a:r>
              <a:rPr kumimoji="1" lang="ja-JP" altLang="en-US" dirty="0"/>
              <a:t>市民課窓口</a:t>
            </a:r>
            <a:r>
              <a:rPr lang="en-US" altLang="ja-JP" dirty="0"/>
              <a:t/>
            </a:r>
            <a:br>
              <a:rPr lang="en-US" altLang="ja-JP" dirty="0"/>
            </a:br>
            <a:r>
              <a:rPr kumimoji="1" lang="ja-JP" altLang="en-US" dirty="0"/>
              <a:t>アンケート</a:t>
            </a:r>
            <a:r>
              <a:rPr kumimoji="1" lang="en-US" altLang="ja-JP" dirty="0"/>
              <a:t/>
            </a:r>
            <a:br>
              <a:rPr kumimoji="1" lang="en-US" altLang="ja-JP" dirty="0"/>
            </a:br>
            <a:r>
              <a:rPr lang="ja-JP" altLang="en-US" dirty="0"/>
              <a:t>結果と分析</a:t>
            </a:r>
            <a:endParaRPr kumimoji="1" lang="ja-JP" altLang="en-US" dirty="0"/>
          </a:p>
        </p:txBody>
      </p:sp>
      <p:sp>
        <p:nvSpPr>
          <p:cNvPr id="3" name="図プレースホルダー 2">
            <a:extLst>
              <a:ext uri="{FF2B5EF4-FFF2-40B4-BE49-F238E27FC236}">
                <a16:creationId xmlns:a16="http://schemas.microsoft.com/office/drawing/2014/main" xmlns="" id="{0D628C5A-E80F-4FF2-A367-A7E22F2665F4}"/>
              </a:ext>
            </a:extLst>
          </p:cNvPr>
          <p:cNvSpPr>
            <a:spLocks noGrp="1"/>
          </p:cNvSpPr>
          <p:nvPr>
            <p:ph type="pic" idx="1"/>
          </p:nvPr>
        </p:nvSpPr>
        <p:spPr>
          <a:xfrm>
            <a:off x="5097160" y="379259"/>
            <a:ext cx="6172200" cy="4873625"/>
          </a:xfrm>
        </p:spPr>
      </p:sp>
      <p:sp>
        <p:nvSpPr>
          <p:cNvPr id="9" name="テキスト プレースホルダー 8">
            <a:extLst>
              <a:ext uri="{FF2B5EF4-FFF2-40B4-BE49-F238E27FC236}">
                <a16:creationId xmlns:a16="http://schemas.microsoft.com/office/drawing/2014/main" xmlns="" id="{265DBBB3-4022-4935-9B79-AF571221E2EB}"/>
              </a:ext>
            </a:extLst>
          </p:cNvPr>
          <p:cNvSpPr>
            <a:spLocks noGrp="1"/>
          </p:cNvSpPr>
          <p:nvPr>
            <p:ph type="body" sz="half" idx="2"/>
          </p:nvPr>
        </p:nvSpPr>
        <p:spPr/>
        <p:txBody>
          <a:bodyPr/>
          <a:lstStyle/>
          <a:p>
            <a:endParaRPr kumimoji="1" lang="en-US" altLang="ja-JP" dirty="0"/>
          </a:p>
          <a:p>
            <a:endParaRPr lang="en-US" altLang="ja-JP" dirty="0"/>
          </a:p>
          <a:p>
            <a:endParaRPr kumimoji="1" lang="en-US" altLang="ja-JP" dirty="0"/>
          </a:p>
          <a:p>
            <a:pPr algn="ctr"/>
            <a:r>
              <a:rPr lang="ja-JP" altLang="en-US" sz="2400" dirty="0"/>
              <a:t>　　　　　　　　荒尾市</a:t>
            </a:r>
            <a:endParaRPr kumimoji="1" lang="ja-JP" altLang="en-US" sz="2400" dirty="0"/>
          </a:p>
        </p:txBody>
      </p:sp>
      <p:sp>
        <p:nvSpPr>
          <p:cNvPr id="8" name="コンテンツ プレースホルダー 7">
            <a:extLst>
              <a:ext uri="{FF2B5EF4-FFF2-40B4-BE49-F238E27FC236}">
                <a16:creationId xmlns:a16="http://schemas.microsoft.com/office/drawing/2014/main" xmlns="" id="{4BB8FB9C-292D-4816-B5C1-8A6131776B0A}"/>
              </a:ext>
            </a:extLst>
          </p:cNvPr>
          <p:cNvSpPr>
            <a:spLocks noGrp="1"/>
          </p:cNvSpPr>
          <p:nvPr>
            <p:ph idx="4294967295"/>
          </p:nvPr>
        </p:nvSpPr>
        <p:spPr>
          <a:xfrm>
            <a:off x="5076753" y="210447"/>
            <a:ext cx="6172200" cy="6400800"/>
          </a:xfrm>
        </p:spPr>
        <p:txBody>
          <a:bodyPr>
            <a:normAutofit/>
          </a:bodyPr>
          <a:lstStyle/>
          <a:p>
            <a:pPr algn="ctr">
              <a:spcAft>
                <a:spcPts val="0"/>
              </a:spcAft>
            </a:pPr>
            <a:endParaRPr lang="en-US" altLang="ja-JP" sz="4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ctr">
              <a:spcAft>
                <a:spcPts val="0"/>
              </a:spcAft>
              <a:buNone/>
            </a:pP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5" name="Group 302">
            <a:extLst>
              <a:ext uri="{FF2B5EF4-FFF2-40B4-BE49-F238E27FC236}">
                <a16:creationId xmlns:a16="http://schemas.microsoft.com/office/drawing/2014/main" xmlns="" id="{FEB803C8-DC2B-4907-8264-289CDD97B9A7}"/>
              </a:ext>
            </a:extLst>
          </p:cNvPr>
          <p:cNvGrpSpPr/>
          <p:nvPr/>
        </p:nvGrpSpPr>
        <p:grpSpPr bwMode="auto">
          <a:xfrm>
            <a:off x="2756452" y="4439477"/>
            <a:ext cx="1749287" cy="1863519"/>
            <a:chOff x="0" y="0"/>
            <a:chExt cx="6750" cy="7893"/>
          </a:xfrm>
        </p:grpSpPr>
        <p:sp>
          <p:nvSpPr>
            <p:cNvPr id="6" name="Oval 290">
              <a:extLst>
                <a:ext uri="{FF2B5EF4-FFF2-40B4-BE49-F238E27FC236}">
                  <a16:creationId xmlns:a16="http://schemas.microsoft.com/office/drawing/2014/main" xmlns="" id="{1C902D08-C332-4048-AF2E-D705B190DD5D}"/>
                </a:ext>
              </a:extLst>
            </p:cNvPr>
            <p:cNvSpPr>
              <a:spLocks noChangeArrowheads="1"/>
            </p:cNvSpPr>
            <p:nvPr/>
          </p:nvSpPr>
          <p:spPr bwMode="auto">
            <a:xfrm rot="-260784">
              <a:off x="3521" y="6835"/>
              <a:ext cx="1643" cy="523"/>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0" name="Oval 90">
              <a:extLst>
                <a:ext uri="{FF2B5EF4-FFF2-40B4-BE49-F238E27FC236}">
                  <a16:creationId xmlns:a16="http://schemas.microsoft.com/office/drawing/2014/main" xmlns="" id="{8F4904C3-D39E-420F-9ECC-7AA82ABBF303}"/>
                </a:ext>
              </a:extLst>
            </p:cNvPr>
            <p:cNvSpPr>
              <a:spLocks noChangeArrowheads="1"/>
            </p:cNvSpPr>
            <p:nvPr/>
          </p:nvSpPr>
          <p:spPr bwMode="auto">
            <a:xfrm rot="-215780">
              <a:off x="3210" y="7215"/>
              <a:ext cx="1401" cy="678"/>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11" name="Group 278">
              <a:extLst>
                <a:ext uri="{FF2B5EF4-FFF2-40B4-BE49-F238E27FC236}">
                  <a16:creationId xmlns:a16="http://schemas.microsoft.com/office/drawing/2014/main" xmlns="" id="{0380B42C-525C-4016-B4DA-7490D974BC72}"/>
                </a:ext>
              </a:extLst>
            </p:cNvPr>
            <p:cNvGrpSpPr>
              <a:grpSpLocks/>
            </p:cNvGrpSpPr>
            <p:nvPr/>
          </p:nvGrpSpPr>
          <p:grpSpPr bwMode="auto">
            <a:xfrm>
              <a:off x="0" y="2345"/>
              <a:ext cx="3144" cy="2980"/>
              <a:chOff x="0" y="2345"/>
              <a:chExt cx="3144" cy="2980"/>
            </a:xfrm>
          </p:grpSpPr>
          <p:grpSp>
            <p:nvGrpSpPr>
              <p:cNvPr id="72" name="Group 55">
                <a:extLst>
                  <a:ext uri="{FF2B5EF4-FFF2-40B4-BE49-F238E27FC236}">
                    <a16:creationId xmlns:a16="http://schemas.microsoft.com/office/drawing/2014/main" xmlns="" id="{58C1B00D-A5F6-4440-A187-1EF2AA4FBBD3}"/>
                  </a:ext>
                </a:extLst>
              </p:cNvPr>
              <p:cNvGrpSpPr>
                <a:grpSpLocks/>
              </p:cNvGrpSpPr>
              <p:nvPr/>
            </p:nvGrpSpPr>
            <p:grpSpPr bwMode="auto">
              <a:xfrm rot="170555">
                <a:off x="906" y="4309"/>
                <a:ext cx="2238" cy="1016"/>
                <a:chOff x="906" y="4309"/>
                <a:chExt cx="2462" cy="1118"/>
              </a:xfrm>
            </p:grpSpPr>
            <p:sp>
              <p:nvSpPr>
                <p:cNvPr id="74" name="Oval 50">
                  <a:extLst>
                    <a:ext uri="{FF2B5EF4-FFF2-40B4-BE49-F238E27FC236}">
                      <a16:creationId xmlns:a16="http://schemas.microsoft.com/office/drawing/2014/main" xmlns="" id="{E6F82E6F-666B-4020-A27B-F2C6A760B38D}"/>
                    </a:ext>
                  </a:extLst>
                </p:cNvPr>
                <p:cNvSpPr>
                  <a:spLocks noChangeArrowheads="1"/>
                </p:cNvSpPr>
                <p:nvPr/>
              </p:nvSpPr>
              <p:spPr bwMode="auto">
                <a:xfrm rot="17579623">
                  <a:off x="2727" y="4786"/>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5" name="Oval 48">
                  <a:extLst>
                    <a:ext uri="{FF2B5EF4-FFF2-40B4-BE49-F238E27FC236}">
                      <a16:creationId xmlns:a16="http://schemas.microsoft.com/office/drawing/2014/main" xmlns="" id="{1A03F159-17F9-43CA-A372-CF45D9422794}"/>
                    </a:ext>
                  </a:extLst>
                </p:cNvPr>
                <p:cNvSpPr>
                  <a:spLocks noChangeArrowheads="1"/>
                </p:cNvSpPr>
                <p:nvPr/>
              </p:nvSpPr>
              <p:spPr bwMode="auto">
                <a:xfrm rot="-3165428">
                  <a:off x="1359" y="3856"/>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6" name="Oval 49">
                  <a:extLst>
                    <a:ext uri="{FF2B5EF4-FFF2-40B4-BE49-F238E27FC236}">
                      <a16:creationId xmlns:a16="http://schemas.microsoft.com/office/drawing/2014/main" xmlns="" id="{5552B34F-D089-4F29-A564-FC7C5A3AF82F}"/>
                    </a:ext>
                  </a:extLst>
                </p:cNvPr>
                <p:cNvSpPr>
                  <a:spLocks noChangeArrowheads="1"/>
                </p:cNvSpPr>
                <p:nvPr/>
              </p:nvSpPr>
              <p:spPr bwMode="auto">
                <a:xfrm rot="-3165428">
                  <a:off x="2119" y="4557"/>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73" name="Oval 47">
                <a:extLst>
                  <a:ext uri="{FF2B5EF4-FFF2-40B4-BE49-F238E27FC236}">
                    <a16:creationId xmlns:a16="http://schemas.microsoft.com/office/drawing/2014/main" xmlns="" id="{79C36744-0332-4765-86CA-6BBF15E2E06D}"/>
                  </a:ext>
                </a:extLst>
              </p:cNvPr>
              <p:cNvSpPr>
                <a:spLocks noChangeArrowheads="1"/>
              </p:cNvSpPr>
              <p:nvPr/>
            </p:nvSpPr>
            <p:spPr bwMode="auto">
              <a:xfrm rot="-1466620">
                <a:off x="0" y="2345"/>
                <a:ext cx="1782" cy="2515"/>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12" name="Oval 89">
              <a:extLst>
                <a:ext uri="{FF2B5EF4-FFF2-40B4-BE49-F238E27FC236}">
                  <a16:creationId xmlns:a16="http://schemas.microsoft.com/office/drawing/2014/main" xmlns="" id="{A5268C27-3E6F-43E9-BBCA-0B9FCF439049}"/>
                </a:ext>
              </a:extLst>
            </p:cNvPr>
            <p:cNvSpPr>
              <a:spLocks noChangeArrowheads="1"/>
            </p:cNvSpPr>
            <p:nvPr/>
          </p:nvSpPr>
          <p:spPr bwMode="auto">
            <a:xfrm rot="-518832">
              <a:off x="3376" y="6611"/>
              <a:ext cx="1640" cy="49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3" name="Oval 88">
              <a:extLst>
                <a:ext uri="{FF2B5EF4-FFF2-40B4-BE49-F238E27FC236}">
                  <a16:creationId xmlns:a16="http://schemas.microsoft.com/office/drawing/2014/main" xmlns="" id="{58FC028B-2089-41C4-BBCE-14827D6CF648}"/>
                </a:ext>
              </a:extLst>
            </p:cNvPr>
            <p:cNvSpPr>
              <a:spLocks noChangeArrowheads="1"/>
            </p:cNvSpPr>
            <p:nvPr/>
          </p:nvSpPr>
          <p:spPr bwMode="auto">
            <a:xfrm rot="-489041">
              <a:off x="3003" y="6344"/>
              <a:ext cx="1749" cy="596"/>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4" name="Oval 87">
              <a:extLst>
                <a:ext uri="{FF2B5EF4-FFF2-40B4-BE49-F238E27FC236}">
                  <a16:creationId xmlns:a16="http://schemas.microsoft.com/office/drawing/2014/main" xmlns="" id="{6404B853-5257-44D0-8FCD-68972E049A4B}"/>
                </a:ext>
              </a:extLst>
            </p:cNvPr>
            <p:cNvSpPr>
              <a:spLocks noChangeArrowheads="1"/>
            </p:cNvSpPr>
            <p:nvPr/>
          </p:nvSpPr>
          <p:spPr bwMode="auto">
            <a:xfrm rot="-202619">
              <a:off x="2727" y="6014"/>
              <a:ext cx="1753" cy="718"/>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5" name="Oval 86">
              <a:extLst>
                <a:ext uri="{FF2B5EF4-FFF2-40B4-BE49-F238E27FC236}">
                  <a16:creationId xmlns:a16="http://schemas.microsoft.com/office/drawing/2014/main" xmlns="" id="{A288AF82-3915-4925-B3DE-DEEC8774FE22}"/>
                </a:ext>
              </a:extLst>
            </p:cNvPr>
            <p:cNvSpPr>
              <a:spLocks noChangeArrowheads="1"/>
            </p:cNvSpPr>
            <p:nvPr/>
          </p:nvSpPr>
          <p:spPr bwMode="auto">
            <a:xfrm>
              <a:off x="2538" y="5655"/>
              <a:ext cx="1942" cy="749"/>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16" name="Group 107">
              <a:extLst>
                <a:ext uri="{FF2B5EF4-FFF2-40B4-BE49-F238E27FC236}">
                  <a16:creationId xmlns:a16="http://schemas.microsoft.com/office/drawing/2014/main" xmlns="" id="{1D945EA1-E5AE-4F21-BAAF-DC6003DE6AF6}"/>
                </a:ext>
              </a:extLst>
            </p:cNvPr>
            <p:cNvGrpSpPr>
              <a:grpSpLocks/>
            </p:cNvGrpSpPr>
            <p:nvPr/>
          </p:nvGrpSpPr>
          <p:grpSpPr bwMode="auto">
            <a:xfrm rot="21093567" flipH="1">
              <a:off x="1200" y="4960"/>
              <a:ext cx="1609" cy="665"/>
              <a:chOff x="1200" y="4960"/>
              <a:chExt cx="1518" cy="665"/>
            </a:xfrm>
          </p:grpSpPr>
          <p:grpSp>
            <p:nvGrpSpPr>
              <p:cNvPr id="66" name="Group 108">
                <a:extLst>
                  <a:ext uri="{FF2B5EF4-FFF2-40B4-BE49-F238E27FC236}">
                    <a16:creationId xmlns:a16="http://schemas.microsoft.com/office/drawing/2014/main" xmlns="" id="{731CD0CA-5632-4095-BB47-AB11B26A643A}"/>
                  </a:ext>
                </a:extLst>
              </p:cNvPr>
              <p:cNvGrpSpPr>
                <a:grpSpLocks/>
              </p:cNvGrpSpPr>
              <p:nvPr/>
            </p:nvGrpSpPr>
            <p:grpSpPr bwMode="auto">
              <a:xfrm rot="1759479" flipH="1">
                <a:off x="1200" y="4981"/>
                <a:ext cx="997" cy="644"/>
                <a:chOff x="1200" y="4981"/>
                <a:chExt cx="2462" cy="1118"/>
              </a:xfrm>
            </p:grpSpPr>
            <p:sp>
              <p:nvSpPr>
                <p:cNvPr id="69" name="Oval 109">
                  <a:extLst>
                    <a:ext uri="{FF2B5EF4-FFF2-40B4-BE49-F238E27FC236}">
                      <a16:creationId xmlns:a16="http://schemas.microsoft.com/office/drawing/2014/main" xmlns="" id="{50DFF99E-7ED8-48FC-90EB-12A57BFF2278}"/>
                    </a:ext>
                  </a:extLst>
                </p:cNvPr>
                <p:cNvSpPr>
                  <a:spLocks noChangeArrowheads="1"/>
                </p:cNvSpPr>
                <p:nvPr/>
              </p:nvSpPr>
              <p:spPr bwMode="auto">
                <a:xfrm rot="17579623">
                  <a:off x="3021" y="5458"/>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0" name="Oval 110">
                  <a:extLst>
                    <a:ext uri="{FF2B5EF4-FFF2-40B4-BE49-F238E27FC236}">
                      <a16:creationId xmlns:a16="http://schemas.microsoft.com/office/drawing/2014/main" xmlns="" id="{EDDF7B2A-9062-4238-ADD0-DD8906B8FA92}"/>
                    </a:ext>
                  </a:extLst>
                </p:cNvPr>
                <p:cNvSpPr>
                  <a:spLocks noChangeArrowheads="1"/>
                </p:cNvSpPr>
                <p:nvPr/>
              </p:nvSpPr>
              <p:spPr bwMode="auto">
                <a:xfrm rot="-3165428">
                  <a:off x="1653" y="4528"/>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1" name="Oval 111">
                  <a:extLst>
                    <a:ext uri="{FF2B5EF4-FFF2-40B4-BE49-F238E27FC236}">
                      <a16:creationId xmlns:a16="http://schemas.microsoft.com/office/drawing/2014/main" xmlns="" id="{FA281BDA-15B0-4237-A61B-0015A2AF3054}"/>
                    </a:ext>
                  </a:extLst>
                </p:cNvPr>
                <p:cNvSpPr>
                  <a:spLocks noChangeArrowheads="1"/>
                </p:cNvSpPr>
                <p:nvPr/>
              </p:nvSpPr>
              <p:spPr bwMode="auto">
                <a:xfrm rot="-3165428">
                  <a:off x="2413" y="5229"/>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67" name="Oval 112">
                <a:extLst>
                  <a:ext uri="{FF2B5EF4-FFF2-40B4-BE49-F238E27FC236}">
                    <a16:creationId xmlns:a16="http://schemas.microsoft.com/office/drawing/2014/main" xmlns="" id="{A7608631-417E-4F4E-AD2E-72E8E6BB7166}"/>
                  </a:ext>
                </a:extLst>
              </p:cNvPr>
              <p:cNvSpPr>
                <a:spLocks noChangeArrowheads="1"/>
              </p:cNvSpPr>
              <p:nvPr/>
            </p:nvSpPr>
            <p:spPr bwMode="auto">
              <a:xfrm rot="-2383804">
                <a:off x="2100" y="4960"/>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8" name="Oval 113">
                <a:extLst>
                  <a:ext uri="{FF2B5EF4-FFF2-40B4-BE49-F238E27FC236}">
                    <a16:creationId xmlns:a16="http://schemas.microsoft.com/office/drawing/2014/main" xmlns="" id="{74199461-FDD1-4A3A-9EB4-795BA773F752}"/>
                  </a:ext>
                </a:extLst>
              </p:cNvPr>
              <p:cNvSpPr>
                <a:spLocks noChangeArrowheads="1"/>
              </p:cNvSpPr>
              <p:nvPr/>
            </p:nvSpPr>
            <p:spPr bwMode="auto">
              <a:xfrm>
                <a:off x="2100" y="5097"/>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17" name="Group 114">
              <a:extLst>
                <a:ext uri="{FF2B5EF4-FFF2-40B4-BE49-F238E27FC236}">
                  <a16:creationId xmlns:a16="http://schemas.microsoft.com/office/drawing/2014/main" xmlns="" id="{77A5A3CF-B3A9-477C-9979-EB73F560B690}"/>
                </a:ext>
              </a:extLst>
            </p:cNvPr>
            <p:cNvGrpSpPr>
              <a:grpSpLocks/>
            </p:cNvGrpSpPr>
            <p:nvPr/>
          </p:nvGrpSpPr>
          <p:grpSpPr bwMode="auto">
            <a:xfrm rot="19469044" flipH="1">
              <a:off x="1469" y="5467"/>
              <a:ext cx="1287" cy="531"/>
              <a:chOff x="1469" y="5467"/>
              <a:chExt cx="1518" cy="665"/>
            </a:xfrm>
          </p:grpSpPr>
          <p:grpSp>
            <p:nvGrpSpPr>
              <p:cNvPr id="60" name="Group 115">
                <a:extLst>
                  <a:ext uri="{FF2B5EF4-FFF2-40B4-BE49-F238E27FC236}">
                    <a16:creationId xmlns:a16="http://schemas.microsoft.com/office/drawing/2014/main" xmlns="" id="{A1D56EF1-E4E3-4E90-A1AD-5072667765CE}"/>
                  </a:ext>
                </a:extLst>
              </p:cNvPr>
              <p:cNvGrpSpPr>
                <a:grpSpLocks/>
              </p:cNvGrpSpPr>
              <p:nvPr/>
            </p:nvGrpSpPr>
            <p:grpSpPr bwMode="auto">
              <a:xfrm rot="1759479" flipH="1">
                <a:off x="1469" y="5488"/>
                <a:ext cx="997" cy="644"/>
                <a:chOff x="1469" y="5488"/>
                <a:chExt cx="2462" cy="1118"/>
              </a:xfrm>
            </p:grpSpPr>
            <p:sp>
              <p:nvSpPr>
                <p:cNvPr id="63" name="Oval 116">
                  <a:extLst>
                    <a:ext uri="{FF2B5EF4-FFF2-40B4-BE49-F238E27FC236}">
                      <a16:creationId xmlns:a16="http://schemas.microsoft.com/office/drawing/2014/main" xmlns="" id="{B9083086-8A69-455A-A882-36485A11E796}"/>
                    </a:ext>
                  </a:extLst>
                </p:cNvPr>
                <p:cNvSpPr>
                  <a:spLocks noChangeArrowheads="1"/>
                </p:cNvSpPr>
                <p:nvPr/>
              </p:nvSpPr>
              <p:spPr bwMode="auto">
                <a:xfrm rot="17579623">
                  <a:off x="3290" y="5965"/>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4" name="Oval 117">
                  <a:extLst>
                    <a:ext uri="{FF2B5EF4-FFF2-40B4-BE49-F238E27FC236}">
                      <a16:creationId xmlns:a16="http://schemas.microsoft.com/office/drawing/2014/main" xmlns="" id="{5ABD02F9-7AE5-485C-B655-1A966E583936}"/>
                    </a:ext>
                  </a:extLst>
                </p:cNvPr>
                <p:cNvSpPr>
                  <a:spLocks noChangeArrowheads="1"/>
                </p:cNvSpPr>
                <p:nvPr/>
              </p:nvSpPr>
              <p:spPr bwMode="auto">
                <a:xfrm rot="-3165428">
                  <a:off x="1922" y="5035"/>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5" name="Oval 118">
                  <a:extLst>
                    <a:ext uri="{FF2B5EF4-FFF2-40B4-BE49-F238E27FC236}">
                      <a16:creationId xmlns:a16="http://schemas.microsoft.com/office/drawing/2014/main" xmlns="" id="{E2FAA307-BFE1-411E-8076-FAF42FC5F626}"/>
                    </a:ext>
                  </a:extLst>
                </p:cNvPr>
                <p:cNvSpPr>
                  <a:spLocks noChangeArrowheads="1"/>
                </p:cNvSpPr>
                <p:nvPr/>
              </p:nvSpPr>
              <p:spPr bwMode="auto">
                <a:xfrm rot="-3165428">
                  <a:off x="2682" y="5736"/>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61" name="Oval 119">
                <a:extLst>
                  <a:ext uri="{FF2B5EF4-FFF2-40B4-BE49-F238E27FC236}">
                    <a16:creationId xmlns:a16="http://schemas.microsoft.com/office/drawing/2014/main" xmlns="" id="{EC52677E-5A65-4AE1-B42E-34761F5DCBA1}"/>
                  </a:ext>
                </a:extLst>
              </p:cNvPr>
              <p:cNvSpPr>
                <a:spLocks noChangeArrowheads="1"/>
              </p:cNvSpPr>
              <p:nvPr/>
            </p:nvSpPr>
            <p:spPr bwMode="auto">
              <a:xfrm rot="-2383804">
                <a:off x="2369" y="5467"/>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62" name="Oval 120">
                <a:extLst>
                  <a:ext uri="{FF2B5EF4-FFF2-40B4-BE49-F238E27FC236}">
                    <a16:creationId xmlns:a16="http://schemas.microsoft.com/office/drawing/2014/main" xmlns="" id="{EA131F70-529A-4DE4-9FF6-46C8295B7AB9}"/>
                  </a:ext>
                </a:extLst>
              </p:cNvPr>
              <p:cNvSpPr>
                <a:spLocks noChangeArrowheads="1"/>
              </p:cNvSpPr>
              <p:nvPr/>
            </p:nvSpPr>
            <p:spPr bwMode="auto">
              <a:xfrm>
                <a:off x="2369" y="5604"/>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18" name="Oval 28">
              <a:extLst>
                <a:ext uri="{FF2B5EF4-FFF2-40B4-BE49-F238E27FC236}">
                  <a16:creationId xmlns:a16="http://schemas.microsoft.com/office/drawing/2014/main" xmlns="" id="{0140BBD7-AD09-49C6-9896-8F5359A523B0}"/>
                </a:ext>
              </a:extLst>
            </p:cNvPr>
            <p:cNvSpPr>
              <a:spLocks noChangeArrowheads="1"/>
            </p:cNvSpPr>
            <p:nvPr/>
          </p:nvSpPr>
          <p:spPr bwMode="auto">
            <a:xfrm rot="5400000">
              <a:off x="2916" y="4306"/>
              <a:ext cx="1207" cy="2273"/>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9" name="Oval 92">
              <a:extLst>
                <a:ext uri="{FF2B5EF4-FFF2-40B4-BE49-F238E27FC236}">
                  <a16:creationId xmlns:a16="http://schemas.microsoft.com/office/drawing/2014/main" xmlns="" id="{98A1F526-9156-4CD7-B550-80EB80692571}"/>
                </a:ext>
              </a:extLst>
            </p:cNvPr>
            <p:cNvSpPr>
              <a:spLocks noChangeArrowheads="1"/>
            </p:cNvSpPr>
            <p:nvPr/>
          </p:nvSpPr>
          <p:spPr bwMode="auto">
            <a:xfrm rot="-4855148">
              <a:off x="4687" y="6426"/>
              <a:ext cx="1322" cy="687"/>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0" name="Oval 91">
              <a:extLst>
                <a:ext uri="{FF2B5EF4-FFF2-40B4-BE49-F238E27FC236}">
                  <a16:creationId xmlns:a16="http://schemas.microsoft.com/office/drawing/2014/main" xmlns="" id="{F73593DE-1929-49C3-95B7-D229715A8EE8}"/>
                </a:ext>
              </a:extLst>
            </p:cNvPr>
            <p:cNvSpPr>
              <a:spLocks noChangeArrowheads="1"/>
            </p:cNvSpPr>
            <p:nvPr/>
          </p:nvSpPr>
          <p:spPr bwMode="auto">
            <a:xfrm rot="-2097779">
              <a:off x="4067" y="7060"/>
              <a:ext cx="1629" cy="657"/>
            </a:xfrm>
            <a:prstGeom prst="ellipse">
              <a:avLst/>
            </a:prstGeom>
            <a:solidFill>
              <a:srgbClr val="44546A">
                <a:lumMod val="100000"/>
                <a:lumOff val="0"/>
              </a:srgbClr>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1" name="Oval 46">
              <a:extLst>
                <a:ext uri="{FF2B5EF4-FFF2-40B4-BE49-F238E27FC236}">
                  <a16:creationId xmlns:a16="http://schemas.microsoft.com/office/drawing/2014/main" xmlns="" id="{5C31C1DB-48AD-4F35-9550-13209A4D20E6}"/>
                </a:ext>
              </a:extLst>
            </p:cNvPr>
            <p:cNvSpPr>
              <a:spLocks noChangeArrowheads="1"/>
            </p:cNvSpPr>
            <p:nvPr/>
          </p:nvSpPr>
          <p:spPr bwMode="auto">
            <a:xfrm rot="1185632">
              <a:off x="1114" y="2949"/>
              <a:ext cx="891" cy="1817"/>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22" name="Group 274">
              <a:extLst>
                <a:ext uri="{FF2B5EF4-FFF2-40B4-BE49-F238E27FC236}">
                  <a16:creationId xmlns:a16="http://schemas.microsoft.com/office/drawing/2014/main" xmlns="" id="{7C3F29CC-0BA0-4831-9FEC-1AB5437BA0AA}"/>
                </a:ext>
              </a:extLst>
            </p:cNvPr>
            <p:cNvGrpSpPr>
              <a:grpSpLocks/>
            </p:cNvGrpSpPr>
            <p:nvPr/>
          </p:nvGrpSpPr>
          <p:grpSpPr bwMode="auto">
            <a:xfrm>
              <a:off x="4395" y="3161"/>
              <a:ext cx="2355" cy="2323"/>
              <a:chOff x="4395" y="3161"/>
              <a:chExt cx="2355" cy="2323"/>
            </a:xfrm>
          </p:grpSpPr>
          <p:grpSp>
            <p:nvGrpSpPr>
              <p:cNvPr id="55" name="Group 54">
                <a:extLst>
                  <a:ext uri="{FF2B5EF4-FFF2-40B4-BE49-F238E27FC236}">
                    <a16:creationId xmlns:a16="http://schemas.microsoft.com/office/drawing/2014/main" xmlns="" id="{0FB066DE-E815-4FCB-AEFB-B4263351C1C1}"/>
                  </a:ext>
                </a:extLst>
              </p:cNvPr>
              <p:cNvGrpSpPr>
                <a:grpSpLocks/>
              </p:cNvGrpSpPr>
              <p:nvPr/>
            </p:nvGrpSpPr>
            <p:grpSpPr bwMode="auto">
              <a:xfrm rot="1282984" flipH="1">
                <a:off x="4395" y="4669"/>
                <a:ext cx="1255" cy="815"/>
                <a:chOff x="4395" y="4669"/>
                <a:chExt cx="2462" cy="1118"/>
              </a:xfrm>
            </p:grpSpPr>
            <p:sp>
              <p:nvSpPr>
                <p:cNvPr id="57" name="Oval 51">
                  <a:extLst>
                    <a:ext uri="{FF2B5EF4-FFF2-40B4-BE49-F238E27FC236}">
                      <a16:creationId xmlns:a16="http://schemas.microsoft.com/office/drawing/2014/main" xmlns="" id="{8B0E07EF-350A-43D4-B7A2-BCB1850927A4}"/>
                    </a:ext>
                  </a:extLst>
                </p:cNvPr>
                <p:cNvSpPr>
                  <a:spLocks noChangeArrowheads="1"/>
                </p:cNvSpPr>
                <p:nvPr/>
              </p:nvSpPr>
              <p:spPr bwMode="auto">
                <a:xfrm rot="17579623">
                  <a:off x="6216" y="5146"/>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8" name="Oval 52">
                  <a:extLst>
                    <a:ext uri="{FF2B5EF4-FFF2-40B4-BE49-F238E27FC236}">
                      <a16:creationId xmlns:a16="http://schemas.microsoft.com/office/drawing/2014/main" xmlns="" id="{2581A490-596E-4AFC-9529-0FE5CF483D6C}"/>
                    </a:ext>
                  </a:extLst>
                </p:cNvPr>
                <p:cNvSpPr>
                  <a:spLocks noChangeArrowheads="1"/>
                </p:cNvSpPr>
                <p:nvPr/>
              </p:nvSpPr>
              <p:spPr bwMode="auto">
                <a:xfrm rot="-3165428">
                  <a:off x="4848" y="4216"/>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9" name="Oval 53">
                  <a:extLst>
                    <a:ext uri="{FF2B5EF4-FFF2-40B4-BE49-F238E27FC236}">
                      <a16:creationId xmlns:a16="http://schemas.microsoft.com/office/drawing/2014/main" xmlns="" id="{E4B2AC3A-1E59-4F33-9E55-34318E0999DD}"/>
                    </a:ext>
                  </a:extLst>
                </p:cNvPr>
                <p:cNvSpPr>
                  <a:spLocks noChangeArrowheads="1"/>
                </p:cNvSpPr>
                <p:nvPr/>
              </p:nvSpPr>
              <p:spPr bwMode="auto">
                <a:xfrm rot="-3165428">
                  <a:off x="5608" y="4917"/>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56" name="Oval 24">
                <a:extLst>
                  <a:ext uri="{FF2B5EF4-FFF2-40B4-BE49-F238E27FC236}">
                    <a16:creationId xmlns:a16="http://schemas.microsoft.com/office/drawing/2014/main" xmlns="" id="{7865C466-4F8F-42DC-94D5-F98EB2691E3C}"/>
                  </a:ext>
                </a:extLst>
              </p:cNvPr>
              <p:cNvSpPr>
                <a:spLocks noChangeArrowheads="1"/>
              </p:cNvSpPr>
              <p:nvPr/>
            </p:nvSpPr>
            <p:spPr bwMode="auto">
              <a:xfrm rot="2669552">
                <a:off x="5551" y="3161"/>
                <a:ext cx="1199" cy="2082"/>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23" name="Group 99">
              <a:extLst>
                <a:ext uri="{FF2B5EF4-FFF2-40B4-BE49-F238E27FC236}">
                  <a16:creationId xmlns:a16="http://schemas.microsoft.com/office/drawing/2014/main" xmlns="" id="{47727116-42E7-44AD-872E-A7381380795D}"/>
                </a:ext>
              </a:extLst>
            </p:cNvPr>
            <p:cNvGrpSpPr>
              <a:grpSpLocks/>
            </p:cNvGrpSpPr>
            <p:nvPr/>
          </p:nvGrpSpPr>
          <p:grpSpPr bwMode="auto">
            <a:xfrm rot="466365">
              <a:off x="4393" y="5098"/>
              <a:ext cx="1670" cy="701"/>
              <a:chOff x="4393" y="5100"/>
              <a:chExt cx="1518" cy="665"/>
            </a:xfrm>
          </p:grpSpPr>
          <p:grpSp>
            <p:nvGrpSpPr>
              <p:cNvPr id="49" name="Group 93">
                <a:extLst>
                  <a:ext uri="{FF2B5EF4-FFF2-40B4-BE49-F238E27FC236}">
                    <a16:creationId xmlns:a16="http://schemas.microsoft.com/office/drawing/2014/main" xmlns="" id="{48E22D32-16FB-47DA-826B-5F0FB8AE436E}"/>
                  </a:ext>
                </a:extLst>
              </p:cNvPr>
              <p:cNvGrpSpPr>
                <a:grpSpLocks/>
              </p:cNvGrpSpPr>
              <p:nvPr/>
            </p:nvGrpSpPr>
            <p:grpSpPr bwMode="auto">
              <a:xfrm rot="1759479" flipH="1">
                <a:off x="4393" y="5121"/>
                <a:ext cx="997" cy="644"/>
                <a:chOff x="4393" y="5121"/>
                <a:chExt cx="2462" cy="1118"/>
              </a:xfrm>
            </p:grpSpPr>
            <p:sp>
              <p:nvSpPr>
                <p:cNvPr id="52" name="Oval 94">
                  <a:extLst>
                    <a:ext uri="{FF2B5EF4-FFF2-40B4-BE49-F238E27FC236}">
                      <a16:creationId xmlns:a16="http://schemas.microsoft.com/office/drawing/2014/main" xmlns="" id="{E2A7296C-9798-498E-A21E-5F7D26BD2A5B}"/>
                    </a:ext>
                  </a:extLst>
                </p:cNvPr>
                <p:cNvSpPr>
                  <a:spLocks noChangeArrowheads="1"/>
                </p:cNvSpPr>
                <p:nvPr/>
              </p:nvSpPr>
              <p:spPr bwMode="auto">
                <a:xfrm rot="17579623">
                  <a:off x="6214" y="5598"/>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3" name="Oval 95">
                  <a:extLst>
                    <a:ext uri="{FF2B5EF4-FFF2-40B4-BE49-F238E27FC236}">
                      <a16:creationId xmlns:a16="http://schemas.microsoft.com/office/drawing/2014/main" xmlns="" id="{A04C80E2-3B09-4B34-8A66-86D05798498B}"/>
                    </a:ext>
                  </a:extLst>
                </p:cNvPr>
                <p:cNvSpPr>
                  <a:spLocks noChangeArrowheads="1"/>
                </p:cNvSpPr>
                <p:nvPr/>
              </p:nvSpPr>
              <p:spPr bwMode="auto">
                <a:xfrm rot="-3165428">
                  <a:off x="4846" y="4668"/>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4" name="Oval 96">
                  <a:extLst>
                    <a:ext uri="{FF2B5EF4-FFF2-40B4-BE49-F238E27FC236}">
                      <a16:creationId xmlns:a16="http://schemas.microsoft.com/office/drawing/2014/main" xmlns="" id="{D3387042-20F0-46DE-98B4-70D483C0196C}"/>
                    </a:ext>
                  </a:extLst>
                </p:cNvPr>
                <p:cNvSpPr>
                  <a:spLocks noChangeArrowheads="1"/>
                </p:cNvSpPr>
                <p:nvPr/>
              </p:nvSpPr>
              <p:spPr bwMode="auto">
                <a:xfrm rot="-3165428">
                  <a:off x="5606" y="5369"/>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50" name="Oval 97">
                <a:extLst>
                  <a:ext uri="{FF2B5EF4-FFF2-40B4-BE49-F238E27FC236}">
                    <a16:creationId xmlns:a16="http://schemas.microsoft.com/office/drawing/2014/main" xmlns="" id="{08DB7BE8-C798-4E9C-9272-664AB701E7CF}"/>
                  </a:ext>
                </a:extLst>
              </p:cNvPr>
              <p:cNvSpPr>
                <a:spLocks noChangeArrowheads="1"/>
              </p:cNvSpPr>
              <p:nvPr/>
            </p:nvSpPr>
            <p:spPr bwMode="auto">
              <a:xfrm rot="-2383804">
                <a:off x="5293" y="5100"/>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1" name="Oval 98">
                <a:extLst>
                  <a:ext uri="{FF2B5EF4-FFF2-40B4-BE49-F238E27FC236}">
                    <a16:creationId xmlns:a16="http://schemas.microsoft.com/office/drawing/2014/main" xmlns="" id="{DCF2284A-FCF0-4D8A-B9D3-16D526419B5E}"/>
                  </a:ext>
                </a:extLst>
              </p:cNvPr>
              <p:cNvSpPr>
                <a:spLocks noChangeArrowheads="1"/>
              </p:cNvSpPr>
              <p:nvPr/>
            </p:nvSpPr>
            <p:spPr bwMode="auto">
              <a:xfrm>
                <a:off x="5293" y="5237"/>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24" name="Group 100">
              <a:extLst>
                <a:ext uri="{FF2B5EF4-FFF2-40B4-BE49-F238E27FC236}">
                  <a16:creationId xmlns:a16="http://schemas.microsoft.com/office/drawing/2014/main" xmlns="" id="{DB05479F-3722-405E-82E2-540684AEC6FB}"/>
                </a:ext>
              </a:extLst>
            </p:cNvPr>
            <p:cNvGrpSpPr>
              <a:grpSpLocks/>
            </p:cNvGrpSpPr>
            <p:nvPr/>
          </p:nvGrpSpPr>
          <p:grpSpPr bwMode="auto">
            <a:xfrm rot="2044099">
              <a:off x="4336" y="5577"/>
              <a:ext cx="1221" cy="537"/>
              <a:chOff x="4341" y="5570"/>
              <a:chExt cx="1518" cy="665"/>
            </a:xfrm>
          </p:grpSpPr>
          <p:grpSp>
            <p:nvGrpSpPr>
              <p:cNvPr id="43" name="Group 101">
                <a:extLst>
                  <a:ext uri="{FF2B5EF4-FFF2-40B4-BE49-F238E27FC236}">
                    <a16:creationId xmlns:a16="http://schemas.microsoft.com/office/drawing/2014/main" xmlns="" id="{0DA126F0-E0B0-4759-B84B-2031FAD53EF3}"/>
                  </a:ext>
                </a:extLst>
              </p:cNvPr>
              <p:cNvGrpSpPr>
                <a:grpSpLocks/>
              </p:cNvGrpSpPr>
              <p:nvPr/>
            </p:nvGrpSpPr>
            <p:grpSpPr bwMode="auto">
              <a:xfrm rot="1759479" flipH="1">
                <a:off x="4341" y="5591"/>
                <a:ext cx="997" cy="644"/>
                <a:chOff x="4341" y="5591"/>
                <a:chExt cx="2462" cy="1118"/>
              </a:xfrm>
            </p:grpSpPr>
            <p:sp>
              <p:nvSpPr>
                <p:cNvPr id="46" name="Oval 102">
                  <a:extLst>
                    <a:ext uri="{FF2B5EF4-FFF2-40B4-BE49-F238E27FC236}">
                      <a16:creationId xmlns:a16="http://schemas.microsoft.com/office/drawing/2014/main" xmlns="" id="{78E73A83-237C-4394-A78D-A70FEB54C96D}"/>
                    </a:ext>
                  </a:extLst>
                </p:cNvPr>
                <p:cNvSpPr>
                  <a:spLocks noChangeArrowheads="1"/>
                </p:cNvSpPr>
                <p:nvPr/>
              </p:nvSpPr>
              <p:spPr bwMode="auto">
                <a:xfrm rot="17579623">
                  <a:off x="6162" y="6068"/>
                  <a:ext cx="262" cy="1020"/>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7" name="Oval 103">
                  <a:extLst>
                    <a:ext uri="{FF2B5EF4-FFF2-40B4-BE49-F238E27FC236}">
                      <a16:creationId xmlns:a16="http://schemas.microsoft.com/office/drawing/2014/main" xmlns="" id="{73AB12B9-96A1-42C1-8549-D1C73B01F264}"/>
                    </a:ext>
                  </a:extLst>
                </p:cNvPr>
                <p:cNvSpPr>
                  <a:spLocks noChangeArrowheads="1"/>
                </p:cNvSpPr>
                <p:nvPr/>
              </p:nvSpPr>
              <p:spPr bwMode="auto">
                <a:xfrm rot="-3165428">
                  <a:off x="4794" y="5138"/>
                  <a:ext cx="345" cy="125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8" name="Oval 104">
                  <a:extLst>
                    <a:ext uri="{FF2B5EF4-FFF2-40B4-BE49-F238E27FC236}">
                      <a16:creationId xmlns:a16="http://schemas.microsoft.com/office/drawing/2014/main" xmlns="" id="{67D7A437-FC6C-4055-979D-479BAD2F2325}"/>
                    </a:ext>
                  </a:extLst>
                </p:cNvPr>
                <p:cNvSpPr>
                  <a:spLocks noChangeArrowheads="1"/>
                </p:cNvSpPr>
                <p:nvPr/>
              </p:nvSpPr>
              <p:spPr bwMode="auto">
                <a:xfrm rot="-3165428">
                  <a:off x="5554" y="5839"/>
                  <a:ext cx="229" cy="891"/>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44" name="Oval 105">
                <a:extLst>
                  <a:ext uri="{FF2B5EF4-FFF2-40B4-BE49-F238E27FC236}">
                    <a16:creationId xmlns:a16="http://schemas.microsoft.com/office/drawing/2014/main" xmlns="" id="{AF9472D7-AA02-456E-A46E-7F549D23F020}"/>
                  </a:ext>
                </a:extLst>
              </p:cNvPr>
              <p:cNvSpPr>
                <a:spLocks noChangeArrowheads="1"/>
              </p:cNvSpPr>
              <p:nvPr/>
            </p:nvSpPr>
            <p:spPr bwMode="auto">
              <a:xfrm rot="-2383804">
                <a:off x="5241" y="5570"/>
                <a:ext cx="465" cy="159"/>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5" name="Oval 106">
                <a:extLst>
                  <a:ext uri="{FF2B5EF4-FFF2-40B4-BE49-F238E27FC236}">
                    <a16:creationId xmlns:a16="http://schemas.microsoft.com/office/drawing/2014/main" xmlns="" id="{5A30299C-A0B6-45B4-83A4-3DEDEB4FC365}"/>
                  </a:ext>
                </a:extLst>
              </p:cNvPr>
              <p:cNvSpPr>
                <a:spLocks noChangeArrowheads="1"/>
              </p:cNvSpPr>
              <p:nvPr/>
            </p:nvSpPr>
            <p:spPr bwMode="auto">
              <a:xfrm>
                <a:off x="5241" y="5707"/>
                <a:ext cx="618" cy="284"/>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nvGrpSpPr>
            <p:cNvPr id="25" name="Group 267">
              <a:extLst>
                <a:ext uri="{FF2B5EF4-FFF2-40B4-BE49-F238E27FC236}">
                  <a16:creationId xmlns:a16="http://schemas.microsoft.com/office/drawing/2014/main" xmlns="" id="{D057FBEE-4611-4C98-875E-AE206023DA38}"/>
                </a:ext>
              </a:extLst>
            </p:cNvPr>
            <p:cNvGrpSpPr>
              <a:grpSpLocks/>
            </p:cNvGrpSpPr>
            <p:nvPr/>
          </p:nvGrpSpPr>
          <p:grpSpPr bwMode="auto">
            <a:xfrm>
              <a:off x="1645" y="0"/>
              <a:ext cx="3750" cy="5251"/>
              <a:chOff x="1645" y="0"/>
              <a:chExt cx="3750" cy="5251"/>
            </a:xfrm>
          </p:grpSpPr>
          <p:sp>
            <p:nvSpPr>
              <p:cNvPr id="27" name="Oval 20">
                <a:extLst>
                  <a:ext uri="{FF2B5EF4-FFF2-40B4-BE49-F238E27FC236}">
                    <a16:creationId xmlns:a16="http://schemas.microsoft.com/office/drawing/2014/main" xmlns="" id="{979479CB-0916-4F1C-9F23-99AF5C91C50A}"/>
                  </a:ext>
                </a:extLst>
              </p:cNvPr>
              <p:cNvSpPr>
                <a:spLocks noChangeArrowheads="1"/>
              </p:cNvSpPr>
              <p:nvPr/>
            </p:nvSpPr>
            <p:spPr bwMode="auto">
              <a:xfrm>
                <a:off x="1765" y="1996"/>
                <a:ext cx="3510" cy="2745"/>
              </a:xfrm>
              <a:prstGeom prst="ellipse">
                <a:avLst/>
              </a:prstGeom>
              <a:solidFill>
                <a:srgbClr val="FFFF00"/>
              </a:solidFill>
              <a:ln w="57150">
                <a:solidFill>
                  <a:sysClr val="windowText" lastClr="000000">
                    <a:lumMod val="100000"/>
                    <a:lumOff val="0"/>
                  </a:sysClr>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8" name="Oval 21">
                <a:extLst>
                  <a:ext uri="{FF2B5EF4-FFF2-40B4-BE49-F238E27FC236}">
                    <a16:creationId xmlns:a16="http://schemas.microsoft.com/office/drawing/2014/main" xmlns="" id="{F1412A71-3360-4CEE-9CD1-3AD669C4BE40}"/>
                  </a:ext>
                </a:extLst>
              </p:cNvPr>
              <p:cNvSpPr>
                <a:spLocks noChangeArrowheads="1"/>
              </p:cNvSpPr>
              <p:nvPr/>
            </p:nvSpPr>
            <p:spPr bwMode="auto">
              <a:xfrm>
                <a:off x="1645" y="3076"/>
                <a:ext cx="3750" cy="2175"/>
              </a:xfrm>
              <a:prstGeom prst="ellipse">
                <a:avLst/>
              </a:prstGeom>
              <a:solidFill>
                <a:srgbClr val="FFFF00"/>
              </a:solidFill>
              <a:ln w="57150">
                <a:solidFill>
                  <a:sysClr val="windowText" lastClr="000000">
                    <a:lumMod val="100000"/>
                    <a:lumOff val="0"/>
                  </a:sysClr>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cxnSp>
            <p:nvCxnSpPr>
              <p:cNvPr id="29" name="AutoShape 121">
                <a:extLst>
                  <a:ext uri="{FF2B5EF4-FFF2-40B4-BE49-F238E27FC236}">
                    <a16:creationId xmlns:a16="http://schemas.microsoft.com/office/drawing/2014/main" xmlns="" id="{27147C0D-2A83-4C7F-BB87-A335DAB3C7AE}"/>
                  </a:ext>
                </a:extLst>
              </p:cNvPr>
              <p:cNvCxnSpPr>
                <a:cxnSpLocks noChangeShapeType="1"/>
              </p:cNvCxnSpPr>
              <p:nvPr/>
            </p:nvCxnSpPr>
            <p:spPr bwMode="auto">
              <a:xfrm>
                <a:off x="1875" y="0"/>
                <a:ext cx="1126" cy="1891"/>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22">
                <a:extLst>
                  <a:ext uri="{FF2B5EF4-FFF2-40B4-BE49-F238E27FC236}">
                    <a16:creationId xmlns:a16="http://schemas.microsoft.com/office/drawing/2014/main" xmlns="" id="{DA6A7A80-C32D-47C8-82E5-DB5C0C0DA7E9}"/>
                  </a:ext>
                </a:extLst>
              </p:cNvPr>
              <p:cNvCxnSpPr>
                <a:cxnSpLocks noChangeShapeType="1"/>
              </p:cNvCxnSpPr>
              <p:nvPr/>
            </p:nvCxnSpPr>
            <p:spPr bwMode="auto">
              <a:xfrm flipH="1">
                <a:off x="3430" y="0"/>
                <a:ext cx="930" cy="2104"/>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sp>
            <p:nvSpPr>
              <p:cNvPr id="31" name="Oval 123">
                <a:extLst>
                  <a:ext uri="{FF2B5EF4-FFF2-40B4-BE49-F238E27FC236}">
                    <a16:creationId xmlns:a16="http://schemas.microsoft.com/office/drawing/2014/main" xmlns="" id="{8AE9A2F9-1B7E-40BB-8F01-1DD634EAA1C5}"/>
                  </a:ext>
                </a:extLst>
              </p:cNvPr>
              <p:cNvSpPr>
                <a:spLocks noChangeArrowheads="1"/>
              </p:cNvSpPr>
              <p:nvPr/>
            </p:nvSpPr>
            <p:spPr bwMode="auto">
              <a:xfrm>
                <a:off x="1825" y="2930"/>
                <a:ext cx="3358" cy="1269"/>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2" name="Oval 26">
                <a:extLst>
                  <a:ext uri="{FF2B5EF4-FFF2-40B4-BE49-F238E27FC236}">
                    <a16:creationId xmlns:a16="http://schemas.microsoft.com/office/drawing/2014/main" xmlns="" id="{8117E6BC-38E7-4DCB-987E-0EBF0C1DB3DB}"/>
                  </a:ext>
                </a:extLst>
              </p:cNvPr>
              <p:cNvSpPr>
                <a:spLocks noChangeArrowheads="1"/>
              </p:cNvSpPr>
              <p:nvPr/>
            </p:nvSpPr>
            <p:spPr bwMode="auto">
              <a:xfrm>
                <a:off x="1825" y="3876"/>
                <a:ext cx="540" cy="54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3" name="Oval 27">
                <a:extLst>
                  <a:ext uri="{FF2B5EF4-FFF2-40B4-BE49-F238E27FC236}">
                    <a16:creationId xmlns:a16="http://schemas.microsoft.com/office/drawing/2014/main" xmlns="" id="{9318E751-256A-4CEA-A8C5-93FEA67683FD}"/>
                  </a:ext>
                </a:extLst>
              </p:cNvPr>
              <p:cNvSpPr>
                <a:spLocks noChangeArrowheads="1"/>
              </p:cNvSpPr>
              <p:nvPr/>
            </p:nvSpPr>
            <p:spPr bwMode="auto">
              <a:xfrm>
                <a:off x="4600" y="3876"/>
                <a:ext cx="540" cy="54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4" name="円/楕円 5">
                <a:extLst>
                  <a:ext uri="{FF2B5EF4-FFF2-40B4-BE49-F238E27FC236}">
                    <a16:creationId xmlns:a16="http://schemas.microsoft.com/office/drawing/2014/main" xmlns="" id="{5381944A-EDD3-4BA8-A7C2-31D41B5A8840}"/>
                  </a:ext>
                </a:extLst>
              </p:cNvPr>
              <p:cNvSpPr>
                <a:spLocks noChangeArrowheads="1"/>
              </p:cNvSpPr>
              <p:nvPr/>
            </p:nvSpPr>
            <p:spPr bwMode="auto">
              <a:xfrm>
                <a:off x="2095" y="1699"/>
                <a:ext cx="1215" cy="1846"/>
              </a:xfrm>
              <a:prstGeom prst="ellipse">
                <a:avLst/>
              </a:prstGeom>
              <a:solidFill>
                <a:sysClr val="window" lastClr="FFFFFF">
                  <a:lumMod val="100000"/>
                  <a:lumOff val="0"/>
                </a:sysClr>
              </a:solidFill>
              <a:ln w="57150">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5" name="円/楕円 7">
                <a:extLst>
                  <a:ext uri="{FF2B5EF4-FFF2-40B4-BE49-F238E27FC236}">
                    <a16:creationId xmlns:a16="http://schemas.microsoft.com/office/drawing/2014/main" xmlns="" id="{56CCB5D9-B44A-45B8-8638-A07FD996A623}"/>
                  </a:ext>
                </a:extLst>
              </p:cNvPr>
              <p:cNvSpPr>
                <a:spLocks noChangeArrowheads="1"/>
              </p:cNvSpPr>
              <p:nvPr/>
            </p:nvSpPr>
            <p:spPr bwMode="auto">
              <a:xfrm>
                <a:off x="2108" y="1835"/>
                <a:ext cx="834" cy="1170"/>
              </a:xfrm>
              <a:prstGeom prst="ellipse">
                <a:avLst/>
              </a:prstGeom>
              <a:solidFill>
                <a:sysClr val="windowText" lastClr="000000">
                  <a:lumMod val="100000"/>
                  <a:lumOff val="0"/>
                </a:sysClr>
              </a:solidFill>
              <a:ln w="3175">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6" name="Oval 15">
                <a:extLst>
                  <a:ext uri="{FF2B5EF4-FFF2-40B4-BE49-F238E27FC236}">
                    <a16:creationId xmlns:a16="http://schemas.microsoft.com/office/drawing/2014/main" xmlns="" id="{B6B1908C-1835-482E-94A1-1B2BCEC782F5}"/>
                  </a:ext>
                </a:extLst>
              </p:cNvPr>
              <p:cNvSpPr>
                <a:spLocks noChangeArrowheads="1"/>
              </p:cNvSpPr>
              <p:nvPr/>
            </p:nvSpPr>
            <p:spPr bwMode="auto">
              <a:xfrm>
                <a:off x="2205" y="1947"/>
                <a:ext cx="270" cy="27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7" name="Oval 19">
                <a:extLst>
                  <a:ext uri="{FF2B5EF4-FFF2-40B4-BE49-F238E27FC236}">
                    <a16:creationId xmlns:a16="http://schemas.microsoft.com/office/drawing/2014/main" xmlns="" id="{A5BDC9A2-A535-41C9-8B12-4999537BC4F5}"/>
                  </a:ext>
                </a:extLst>
              </p:cNvPr>
              <p:cNvSpPr>
                <a:spLocks noChangeArrowheads="1"/>
              </p:cNvSpPr>
              <p:nvPr/>
            </p:nvSpPr>
            <p:spPr bwMode="auto">
              <a:xfrm>
                <a:off x="3310" y="1699"/>
                <a:ext cx="1215" cy="1846"/>
              </a:xfrm>
              <a:prstGeom prst="ellipse">
                <a:avLst/>
              </a:prstGeom>
              <a:solidFill>
                <a:sysClr val="window" lastClr="FFFFFF">
                  <a:lumMod val="100000"/>
                  <a:lumOff val="0"/>
                </a:sysClr>
              </a:solidFill>
              <a:ln w="57150">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8" name="円/楕円 12">
                <a:extLst>
                  <a:ext uri="{FF2B5EF4-FFF2-40B4-BE49-F238E27FC236}">
                    <a16:creationId xmlns:a16="http://schemas.microsoft.com/office/drawing/2014/main" xmlns="" id="{D65607BB-FBD5-450E-AEE0-3DD42FD4F3B9}"/>
                  </a:ext>
                </a:extLst>
              </p:cNvPr>
              <p:cNvSpPr>
                <a:spLocks noChangeArrowheads="1"/>
              </p:cNvSpPr>
              <p:nvPr/>
            </p:nvSpPr>
            <p:spPr bwMode="auto">
              <a:xfrm>
                <a:off x="3332" y="1835"/>
                <a:ext cx="921" cy="1241"/>
              </a:xfrm>
              <a:prstGeom prst="ellipse">
                <a:avLst/>
              </a:prstGeom>
              <a:solidFill>
                <a:sysClr val="windowText" lastClr="000000">
                  <a:lumMod val="100000"/>
                  <a:lumOff val="0"/>
                </a:sysClr>
              </a:solidFill>
              <a:ln w="3175">
                <a:solidFill>
                  <a:sysClr val="windowText" lastClr="000000">
                    <a:lumMod val="100000"/>
                    <a:lumOff val="0"/>
                  </a:sysClr>
                </a:solidFill>
                <a:round/>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39" name="Oval 16">
                <a:extLst>
                  <a:ext uri="{FF2B5EF4-FFF2-40B4-BE49-F238E27FC236}">
                    <a16:creationId xmlns:a16="http://schemas.microsoft.com/office/drawing/2014/main" xmlns="" id="{FC9C6BF1-EF71-403E-B175-BA17A5E098EC}"/>
                  </a:ext>
                </a:extLst>
              </p:cNvPr>
              <p:cNvSpPr>
                <a:spLocks noChangeArrowheads="1"/>
              </p:cNvSpPr>
              <p:nvPr/>
            </p:nvSpPr>
            <p:spPr bwMode="auto">
              <a:xfrm>
                <a:off x="3439" y="1972"/>
                <a:ext cx="270" cy="27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0" name="AutoShape 189">
                <a:extLst>
                  <a:ext uri="{FF2B5EF4-FFF2-40B4-BE49-F238E27FC236}">
                    <a16:creationId xmlns:a16="http://schemas.microsoft.com/office/drawing/2014/main" xmlns="" id="{B51FF3BB-32AC-4873-A0AC-97D22A7B5714}"/>
                  </a:ext>
                </a:extLst>
              </p:cNvPr>
              <p:cNvSpPr>
                <a:spLocks noChangeArrowheads="1"/>
              </p:cNvSpPr>
              <p:nvPr/>
            </p:nvSpPr>
            <p:spPr bwMode="auto">
              <a:xfrm rot="-46189937">
                <a:off x="3134" y="4130"/>
                <a:ext cx="893" cy="756"/>
              </a:xfrm>
              <a:prstGeom prst="rtTriangle">
                <a:avLst/>
              </a:prstGeom>
              <a:solidFill>
                <a:sysClr val="windowText" lastClr="000000">
                  <a:lumMod val="100000"/>
                  <a:lumOff val="0"/>
                </a:sysClr>
              </a:solidFill>
              <a:ln w="9525">
                <a:solidFill>
                  <a:srgbClr val="000000"/>
                </a:solidFill>
                <a:miter lim="800000"/>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1" name="Oval 191">
                <a:extLst>
                  <a:ext uri="{FF2B5EF4-FFF2-40B4-BE49-F238E27FC236}">
                    <a16:creationId xmlns:a16="http://schemas.microsoft.com/office/drawing/2014/main" xmlns="" id="{E8BDD6A8-6BE0-4F63-AA83-887A733B2AD3}"/>
                  </a:ext>
                </a:extLst>
              </p:cNvPr>
              <p:cNvSpPr>
                <a:spLocks noChangeArrowheads="1"/>
              </p:cNvSpPr>
              <p:nvPr/>
            </p:nvSpPr>
            <p:spPr bwMode="auto">
              <a:xfrm>
                <a:off x="2939" y="4561"/>
                <a:ext cx="146" cy="146"/>
              </a:xfrm>
              <a:prstGeom prst="ellipse">
                <a:avLst/>
              </a:prstGeom>
              <a:solidFill>
                <a:sysClr val="windowText" lastClr="000000">
                  <a:lumMod val="100000"/>
                  <a:lumOff val="0"/>
                </a:sysClr>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2" name="Oval 192">
                <a:extLst>
                  <a:ext uri="{FF2B5EF4-FFF2-40B4-BE49-F238E27FC236}">
                    <a16:creationId xmlns:a16="http://schemas.microsoft.com/office/drawing/2014/main" xmlns="" id="{4A0E6EF1-E0BE-4D5A-8130-C19D2B3ED4A7}"/>
                  </a:ext>
                </a:extLst>
              </p:cNvPr>
              <p:cNvSpPr>
                <a:spLocks noChangeArrowheads="1"/>
              </p:cNvSpPr>
              <p:nvPr/>
            </p:nvSpPr>
            <p:spPr bwMode="auto">
              <a:xfrm>
                <a:off x="4107" y="4362"/>
                <a:ext cx="146" cy="146"/>
              </a:xfrm>
              <a:prstGeom prst="ellipse">
                <a:avLst/>
              </a:prstGeom>
              <a:solidFill>
                <a:sysClr val="windowText" lastClr="000000">
                  <a:lumMod val="100000"/>
                  <a:lumOff val="0"/>
                </a:sysClr>
              </a:solidFill>
              <a:ln w="9525">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26" name="Oval 23">
              <a:extLst>
                <a:ext uri="{FF2B5EF4-FFF2-40B4-BE49-F238E27FC236}">
                  <a16:creationId xmlns:a16="http://schemas.microsoft.com/office/drawing/2014/main" xmlns="" id="{458AC22D-14ED-4963-BC8E-93C2E93C3FBF}"/>
                </a:ext>
              </a:extLst>
            </p:cNvPr>
            <p:cNvSpPr>
              <a:spLocks noChangeArrowheads="1"/>
            </p:cNvSpPr>
            <p:nvPr/>
          </p:nvSpPr>
          <p:spPr bwMode="auto">
            <a:xfrm rot="-21131023">
              <a:off x="5210" y="3236"/>
              <a:ext cx="656" cy="1505"/>
            </a:xfrm>
            <a:prstGeom prst="ellipse">
              <a:avLst/>
            </a:prstGeom>
            <a:solidFill>
              <a:srgbClr val="FFFF00"/>
            </a:solidFill>
            <a:ln w="57150">
              <a:solidFill>
                <a:srgbClr val="000000"/>
              </a:solidFill>
              <a:round/>
              <a:headEnd/>
              <a:tailEnd/>
            </a:ln>
          </p:spPr>
          <p:txBody>
            <a:bodyPr rot="0" vert="horz" wrap="square" lIns="74295" tIns="8890" rIns="74295" bIns="889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
        <p:nvSpPr>
          <p:cNvPr id="2" name="太陽 1">
            <a:extLst>
              <a:ext uri="{FF2B5EF4-FFF2-40B4-BE49-F238E27FC236}">
                <a16:creationId xmlns:a16="http://schemas.microsoft.com/office/drawing/2014/main" xmlns="" id="{18CC5F3E-1459-4F8D-B6D1-B6D98B5D2E4A}"/>
              </a:ext>
            </a:extLst>
          </p:cNvPr>
          <p:cNvSpPr/>
          <p:nvPr/>
        </p:nvSpPr>
        <p:spPr>
          <a:xfrm>
            <a:off x="967409" y="4227443"/>
            <a:ext cx="1038348" cy="1059625"/>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28575">
                <a:solidFill>
                  <a:schemeClr val="tx1"/>
                </a:solidFill>
              </a:ln>
            </a:endParaRPr>
          </a:p>
        </p:txBody>
      </p:sp>
      <p:sp>
        <p:nvSpPr>
          <p:cNvPr id="78" name="図プレースホルダー 2">
            <a:extLst>
              <a:ext uri="{FF2B5EF4-FFF2-40B4-BE49-F238E27FC236}">
                <a16:creationId xmlns:a16="http://schemas.microsoft.com/office/drawing/2014/main" xmlns="" id="{C64D1725-C541-4012-B109-A2EDA024595A}"/>
              </a:ext>
            </a:extLst>
          </p:cNvPr>
          <p:cNvSpPr txBox="1">
            <a:spLocks/>
          </p:cNvSpPr>
          <p:nvPr/>
        </p:nvSpPr>
        <p:spPr>
          <a:xfrm>
            <a:off x="5180012" y="457200"/>
            <a:ext cx="6172200" cy="5400591"/>
          </a:xfrm>
          <a:prstGeom prst="rect">
            <a:avLst/>
          </a:prstGeom>
        </p:spPr>
      </p:sp>
      <p:sp>
        <p:nvSpPr>
          <p:cNvPr id="79" name="正方形/長方形 78">
            <a:extLst>
              <a:ext uri="{FF2B5EF4-FFF2-40B4-BE49-F238E27FC236}">
                <a16:creationId xmlns:a16="http://schemas.microsoft.com/office/drawing/2014/main" xmlns="" id="{064568F4-E2A8-44D2-BF9A-2DB086F509A9}"/>
              </a:ext>
            </a:extLst>
          </p:cNvPr>
          <p:cNvSpPr/>
          <p:nvPr/>
        </p:nvSpPr>
        <p:spPr>
          <a:xfrm>
            <a:off x="5402361" y="379259"/>
            <a:ext cx="5822230" cy="4985980"/>
          </a:xfrm>
          <a:prstGeom prst="rect">
            <a:avLst/>
          </a:prstGeom>
        </p:spPr>
        <p:txBody>
          <a:bodyPr wrap="square">
            <a:spAutoFit/>
          </a:bodyPr>
          <a:lstStyle/>
          <a:p>
            <a:r>
              <a:rPr lang="ja-JP" altLang="en-US" sz="1400" dirty="0"/>
              <a:t>　</a:t>
            </a:r>
            <a:endParaRPr lang="en-US" altLang="ja-JP" sz="1400" dirty="0"/>
          </a:p>
          <a:p>
            <a:endParaRPr lang="en-US" altLang="ja-JP" sz="1400" dirty="0"/>
          </a:p>
          <a:p>
            <a:r>
              <a:rPr lang="ja-JP" altLang="en-US" sz="1400" dirty="0"/>
              <a:t>今回のアンケートでは</a:t>
            </a:r>
            <a:r>
              <a:rPr lang="ja-JP" altLang="en-US" sz="1400" dirty="0" smtClean="0"/>
              <a:t>、</a:t>
            </a:r>
            <a:r>
              <a:rPr lang="ja-JP" altLang="en-US" sz="1400" dirty="0"/>
              <a:t>「</a:t>
            </a:r>
            <a:r>
              <a:rPr lang="ja-JP" altLang="ja-JP" sz="1400" dirty="0" smtClean="0"/>
              <a:t>市民</a:t>
            </a:r>
            <a:r>
              <a:rPr lang="ja-JP" altLang="ja-JP" sz="1400" dirty="0"/>
              <a:t>サービスセンターに追加してほしい</a:t>
            </a:r>
            <a:r>
              <a:rPr lang="ja-JP" altLang="ja-JP" sz="1400" dirty="0" smtClean="0"/>
              <a:t>サービス</a:t>
            </a:r>
            <a:r>
              <a:rPr lang="ja-JP" altLang="en-US" sz="1400" dirty="0" smtClean="0"/>
              <a:t>」について記述式で意見をいただきました。</a:t>
            </a:r>
            <a:r>
              <a:rPr lang="ja-JP" altLang="en-US" sz="1400" dirty="0"/>
              <a:t>今後</a:t>
            </a:r>
            <a:r>
              <a:rPr lang="ja-JP" altLang="en-US" sz="1400" dirty="0" smtClean="0"/>
              <a:t>はいただいた意見を参考に市民サービスセンターの促進に</a:t>
            </a:r>
            <a:r>
              <a:rPr lang="ja-JP" altLang="en-US" sz="1400" dirty="0"/>
              <a:t>取り組みます</a:t>
            </a:r>
            <a:r>
              <a:rPr lang="ja-JP" altLang="en-US" sz="1400" dirty="0" smtClean="0"/>
              <a:t>。また、令和</a:t>
            </a:r>
            <a:r>
              <a:rPr lang="en-US" altLang="ja-JP" sz="1400" dirty="0" smtClean="0"/>
              <a:t>3</a:t>
            </a:r>
            <a:r>
              <a:rPr lang="ja-JP" altLang="en-US" sz="1400" dirty="0" smtClean="0"/>
              <a:t>年度の窓口アンケートの課題で、普通や悪い等の意見に関する理由の欄を設けておらず、分析できていなかったので今回は「窓口の対応」について記述式の欄を設けました。</a:t>
            </a:r>
            <a:endParaRPr lang="ja-JP" altLang="ja-JP" sz="1400" dirty="0"/>
          </a:p>
          <a:p>
            <a:endParaRPr lang="ja-JP" altLang="en-US" sz="1400" dirty="0"/>
          </a:p>
          <a:p>
            <a:r>
              <a:rPr lang="ja-JP" altLang="en-US" sz="1400" dirty="0"/>
              <a:t>　このアンケートでいただきました結果やご意見を踏まえて窓口サービスの向上を進め、市役所や荒尾市市民サービスセンターを利用されるみなさまが満足していただけるよう改善に努めてまいります。</a:t>
            </a:r>
          </a:p>
          <a:p>
            <a:r>
              <a:rPr lang="ja-JP" altLang="en-US" sz="1400" dirty="0"/>
              <a:t>　また、</a:t>
            </a:r>
            <a:r>
              <a:rPr lang="ja-JP" altLang="en-US" sz="1400" dirty="0" smtClean="0"/>
              <a:t>令和</a:t>
            </a:r>
            <a:r>
              <a:rPr lang="en-US" altLang="ja-JP" sz="1400" dirty="0" smtClean="0"/>
              <a:t>5</a:t>
            </a:r>
            <a:r>
              <a:rPr lang="ja-JP" altLang="en-US" sz="1400" dirty="0" smtClean="0"/>
              <a:t>年度も、</a:t>
            </a:r>
            <a:r>
              <a:rPr lang="ja-JP" altLang="en-US" sz="1400" dirty="0"/>
              <a:t>ご利用のみなさまのご意見やご要望を反映できるように、窓口サービス評価制度を予定しています。</a:t>
            </a:r>
          </a:p>
          <a:p>
            <a:endParaRPr lang="ja-JP" altLang="en-US" sz="1400" dirty="0"/>
          </a:p>
          <a:p>
            <a:endParaRPr lang="en-US" altLang="ja-JP" sz="1200" u="sng" dirty="0"/>
          </a:p>
          <a:p>
            <a:endParaRPr lang="en-US" altLang="ja-JP" sz="1200" u="sng" dirty="0"/>
          </a:p>
          <a:p>
            <a:endParaRPr lang="en-US" altLang="ja-JP" sz="1200" u="sng" dirty="0"/>
          </a:p>
          <a:p>
            <a:endParaRPr lang="en-US" altLang="ja-JP" sz="1200" u="sng" dirty="0"/>
          </a:p>
          <a:p>
            <a:r>
              <a:rPr lang="ja-JP" altLang="en-US" sz="1200" u="sng" dirty="0" smtClean="0"/>
              <a:t>設問以外に</a:t>
            </a:r>
            <a:r>
              <a:rPr lang="ja-JP" altLang="en-US" sz="1200" u="sng" dirty="0"/>
              <a:t>記載いただいたご意見</a:t>
            </a:r>
          </a:p>
          <a:p>
            <a:endParaRPr lang="ja-JP" altLang="en-US" sz="1200" dirty="0"/>
          </a:p>
          <a:p>
            <a:r>
              <a:rPr lang="ja-JP" altLang="en-US" sz="1200" dirty="0" smtClean="0"/>
              <a:t>・窓口</a:t>
            </a:r>
            <a:r>
              <a:rPr lang="ja-JP" altLang="en-US" sz="1200" dirty="0"/>
              <a:t>ではないが、今後荒尾に住むがどんなサービス等があるか</a:t>
            </a:r>
            <a:r>
              <a:rPr lang="ja-JP" altLang="en-US" sz="1200" dirty="0" smtClean="0"/>
              <a:t>知りたい</a:t>
            </a:r>
            <a:endParaRPr lang="en-US" altLang="ja-JP" sz="1200" dirty="0" smtClean="0"/>
          </a:p>
          <a:p>
            <a:r>
              <a:rPr lang="ja-JP" altLang="en-US" sz="1200" dirty="0" smtClean="0"/>
              <a:t>・シティモール</a:t>
            </a:r>
            <a:r>
              <a:rPr lang="ja-JP" altLang="en-US" sz="1200" dirty="0"/>
              <a:t>でできてすごく</a:t>
            </a:r>
            <a:r>
              <a:rPr lang="ja-JP" altLang="en-US" sz="1200" dirty="0" smtClean="0"/>
              <a:t>助かる</a:t>
            </a:r>
            <a:endParaRPr lang="en-US" altLang="ja-JP" sz="1200" dirty="0" smtClean="0"/>
          </a:p>
          <a:p>
            <a:endParaRPr lang="ja-JP" altLang="en-US" sz="1200" dirty="0"/>
          </a:p>
        </p:txBody>
      </p:sp>
    </p:spTree>
    <p:extLst>
      <p:ext uri="{BB962C8B-B14F-4D97-AF65-F5344CB8AC3E}">
        <p14:creationId xmlns:p14="http://schemas.microsoft.com/office/powerpoint/2010/main" val="353906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6">
            <a:extLst>
              <a:ext uri="{FF2B5EF4-FFF2-40B4-BE49-F238E27FC236}">
                <a16:creationId xmlns:a16="http://schemas.microsoft.com/office/drawing/2014/main" xmlns="" id="{73B272FA-671E-44BE-8D26-012CEDDD1BC2}"/>
              </a:ext>
            </a:extLst>
          </p:cNvPr>
          <p:cNvSpPr>
            <a:spLocks noGrp="1"/>
          </p:cNvSpPr>
          <p:nvPr>
            <p:ph type="title"/>
          </p:nvPr>
        </p:nvSpPr>
        <p:spPr>
          <a:xfrm>
            <a:off x="839788" y="201325"/>
            <a:ext cx="3746067" cy="823911"/>
          </a:xfrm>
        </p:spPr>
        <p:txBody>
          <a:bodyPr>
            <a:normAutofit fontScale="90000"/>
          </a:bodyPr>
          <a:lstStyle/>
          <a:p>
            <a:pPr>
              <a:spcBef>
                <a:spcPts val="1000"/>
              </a:spcBef>
            </a:pPr>
            <a:r>
              <a:rPr kumimoji="1" lang="en-US" altLang="ja-JP" dirty="0"/>
              <a:t/>
            </a:r>
            <a:br>
              <a:rPr kumimoji="1" lang="en-US" altLang="ja-JP" dirty="0"/>
            </a:br>
            <a:r>
              <a:rPr kumimoji="1" lang="en-US" altLang="ja-JP" dirty="0"/>
              <a:t/>
            </a:r>
            <a:br>
              <a:rPr kumimoji="1" lang="en-US" altLang="ja-JP" dirty="0"/>
            </a:br>
            <a:r>
              <a:rPr kumimoji="1" lang="en-US" altLang="ja-JP" dirty="0"/>
              <a:t/>
            </a:r>
            <a:br>
              <a:rPr kumimoji="1" lang="en-US" altLang="ja-JP" dirty="0"/>
            </a:br>
            <a:r>
              <a:rPr kumimoji="1" lang="ja-JP" altLang="en-US" dirty="0"/>
              <a:t>年齢について</a:t>
            </a:r>
            <a:r>
              <a:rPr kumimoji="1" lang="en-US" altLang="ja-JP" dirty="0"/>
              <a:t/>
            </a:r>
            <a:br>
              <a:rPr kumimoji="1" lang="en-US" altLang="ja-JP" dirty="0"/>
            </a:br>
            <a:r>
              <a:rPr lang="ja-JP" altLang="ja-JP" sz="1800" dirty="0" smtClean="0">
                <a:solidFill>
                  <a:srgbClr val="000000"/>
                </a:solidFill>
                <a:ea typeface="ＭＳ Ｐゴシック" panose="020B0600070205080204" pitchFamily="50" charset="-128"/>
                <a:cs typeface="Times New Roman" panose="02020603050405020304" pitchFamily="18" charset="0"/>
              </a:rPr>
              <a:t>マイナンバーカード出張窓口</a:t>
            </a:r>
            <a:r>
              <a:rPr lang="ja-JP" altLang="en-US" sz="1800" dirty="0" smtClean="0">
                <a:solidFill>
                  <a:srgbClr val="000000"/>
                </a:solidFill>
                <a:ea typeface="ＭＳ Ｐゴシック" panose="020B0600070205080204" pitchFamily="50" charset="-128"/>
                <a:cs typeface="Times New Roman" panose="02020603050405020304" pitchFamily="18" charset="0"/>
              </a:rPr>
              <a:t>の調査結果から１０代～４０代の市民の方がマイナンバーカードの手続きで来庁することが他の年代と比べると少ない</a:t>
            </a:r>
            <a:r>
              <a:rPr lang="ja-JP" altLang="ja-JP" sz="1800" dirty="0" smtClean="0">
                <a:solidFill>
                  <a:srgbClr val="000000"/>
                </a:solidFill>
                <a:ea typeface="ＭＳ Ｐゴシック" panose="020B0600070205080204" pitchFamily="50" charset="-128"/>
                <a:cs typeface="Times New Roman" panose="02020603050405020304" pitchFamily="18" charset="0"/>
              </a:rPr>
              <a:t>。</a:t>
            </a:r>
            <a:r>
              <a:rPr lang="ja-JP" altLang="ja-JP" sz="1800" dirty="0">
                <a:ea typeface="ＭＳ Ｐゴシック" panose="020B0600070205080204" pitchFamily="50" charset="-128"/>
                <a:cs typeface="ＭＳ Ｐゴシック" panose="020B0600070205080204" pitchFamily="50" charset="-128"/>
              </a:rPr>
              <a:t/>
            </a:r>
            <a:br>
              <a:rPr lang="ja-JP" altLang="ja-JP" sz="1800" dirty="0">
                <a:ea typeface="ＭＳ Ｐゴシック" panose="020B0600070205080204" pitchFamily="50" charset="-128"/>
                <a:cs typeface="ＭＳ Ｐゴシック" panose="020B0600070205080204" pitchFamily="50" charset="-128"/>
              </a:rPr>
            </a:br>
            <a:endParaRPr kumimoji="1" lang="ja-JP" altLang="en-US" sz="1800" dirty="0"/>
          </a:p>
        </p:txBody>
      </p:sp>
      <p:sp>
        <p:nvSpPr>
          <p:cNvPr id="18" name="テキスト プレースホルダー 17">
            <a:extLst>
              <a:ext uri="{FF2B5EF4-FFF2-40B4-BE49-F238E27FC236}">
                <a16:creationId xmlns:a16="http://schemas.microsoft.com/office/drawing/2014/main" xmlns="" id="{3E234DAF-CB7D-4D9F-8995-08B46A7082DB}"/>
              </a:ext>
            </a:extLst>
          </p:cNvPr>
          <p:cNvSpPr>
            <a:spLocks noGrp="1"/>
          </p:cNvSpPr>
          <p:nvPr>
            <p:ph type="body" idx="1"/>
          </p:nvPr>
        </p:nvSpPr>
        <p:spPr>
          <a:xfrm>
            <a:off x="495990" y="1951998"/>
            <a:ext cx="5157787" cy="823912"/>
          </a:xfrm>
        </p:spPr>
        <p:txBody>
          <a:bodyPr>
            <a:normAutofit lnSpcReduction="10000"/>
          </a:bodyPr>
          <a:lstStyle/>
          <a:p>
            <a:pPr marL="0" indent="0">
              <a:buNone/>
            </a:pPr>
            <a:endParaRPr kumimoji="1" lang="en-US" altLang="ja-JP" dirty="0"/>
          </a:p>
          <a:p>
            <a:pPr marL="0" indent="0">
              <a:buNone/>
            </a:pPr>
            <a:r>
              <a:rPr kumimoji="1" lang="ja-JP" altLang="en-US" dirty="0"/>
              <a:t>本庁</a:t>
            </a:r>
          </a:p>
        </p:txBody>
      </p:sp>
      <p:graphicFrame>
        <p:nvGraphicFramePr>
          <p:cNvPr id="16" name="コンテンツ プレースホルダー 15">
            <a:extLst>
              <a:ext uri="{FF2B5EF4-FFF2-40B4-BE49-F238E27FC236}">
                <a16:creationId xmlns:a16="http://schemas.microsoft.com/office/drawing/2014/main" xmlns="" id="{E29C2728-8A56-4A16-B7E1-6A4A3E7FACD9}"/>
              </a:ext>
            </a:extLst>
          </p:cNvPr>
          <p:cNvGraphicFramePr>
            <a:graphicFrameLocks noGrp="1"/>
          </p:cNvGraphicFramePr>
          <p:nvPr>
            <p:ph sz="half" idx="2"/>
            <p:extLst>
              <p:ext uri="{D42A27DB-BD31-4B8C-83A1-F6EECF244321}">
                <p14:modId xmlns:p14="http://schemas.microsoft.com/office/powerpoint/2010/main" val="3768582555"/>
              </p:ext>
            </p:extLst>
          </p:nvPr>
        </p:nvGraphicFramePr>
        <p:xfrm>
          <a:off x="516836" y="2505075"/>
          <a:ext cx="3962399" cy="3684588"/>
        </p:xfrm>
        <a:graphic>
          <a:graphicData uri="http://schemas.openxmlformats.org/drawingml/2006/chart">
            <c:chart xmlns:c="http://schemas.openxmlformats.org/drawingml/2006/chart" xmlns:r="http://schemas.openxmlformats.org/officeDocument/2006/relationships" r:id="rId2"/>
          </a:graphicData>
        </a:graphic>
      </p:graphicFrame>
      <p:sp>
        <p:nvSpPr>
          <p:cNvPr id="19" name="テキスト プレースホルダー 18">
            <a:extLst>
              <a:ext uri="{FF2B5EF4-FFF2-40B4-BE49-F238E27FC236}">
                <a16:creationId xmlns:a16="http://schemas.microsoft.com/office/drawing/2014/main" xmlns="" id="{167D1378-A45F-4BF2-9839-0C523874BD5A}"/>
              </a:ext>
            </a:extLst>
          </p:cNvPr>
          <p:cNvSpPr>
            <a:spLocks noGrp="1"/>
          </p:cNvSpPr>
          <p:nvPr>
            <p:ph type="body" sz="quarter" idx="3"/>
          </p:nvPr>
        </p:nvSpPr>
        <p:spPr>
          <a:xfrm>
            <a:off x="6172200" y="668338"/>
            <a:ext cx="5183188" cy="458098"/>
          </a:xfrm>
        </p:spPr>
        <p:txBody>
          <a:bodyPr>
            <a:normAutofit/>
          </a:bodyPr>
          <a:lstStyle/>
          <a:p>
            <a:pPr marL="0" indent="0">
              <a:buNone/>
            </a:pPr>
            <a:r>
              <a:rPr kumimoji="1" lang="ja-JP" altLang="en-US" dirty="0"/>
              <a:t>市民サービスセンター</a:t>
            </a:r>
          </a:p>
        </p:txBody>
      </p:sp>
      <p:graphicFrame>
        <p:nvGraphicFramePr>
          <p:cNvPr id="23" name="コンテンツ プレースホルダー 22">
            <a:extLst>
              <a:ext uri="{FF2B5EF4-FFF2-40B4-BE49-F238E27FC236}">
                <a16:creationId xmlns:a16="http://schemas.microsoft.com/office/drawing/2014/main" xmlns="" id="{23AE16C1-8F6A-45F0-B78B-ED50EA97A0D9}"/>
              </a:ext>
            </a:extLst>
          </p:cNvPr>
          <p:cNvGraphicFramePr>
            <a:graphicFrameLocks noGrp="1"/>
          </p:cNvGraphicFramePr>
          <p:nvPr>
            <p:ph sz="quarter" idx="4"/>
            <p:extLst>
              <p:ext uri="{D42A27DB-BD31-4B8C-83A1-F6EECF244321}">
                <p14:modId xmlns:p14="http://schemas.microsoft.com/office/powerpoint/2010/main" val="3565893084"/>
              </p:ext>
            </p:extLst>
          </p:nvPr>
        </p:nvGraphicFramePr>
        <p:xfrm>
          <a:off x="4951217" y="3821113"/>
          <a:ext cx="5571418" cy="30482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グラフ 3">
            <a:extLst>
              <a:ext uri="{FF2B5EF4-FFF2-40B4-BE49-F238E27FC236}">
                <a16:creationId xmlns:a16="http://schemas.microsoft.com/office/drawing/2014/main" xmlns="" id="{D9F2464F-BD5A-417C-8279-ABD083E0270E}"/>
              </a:ext>
            </a:extLst>
          </p:cNvPr>
          <p:cNvGraphicFramePr/>
          <p:nvPr>
            <p:extLst>
              <p:ext uri="{D42A27DB-BD31-4B8C-83A1-F6EECF244321}">
                <p14:modId xmlns:p14="http://schemas.microsoft.com/office/powerpoint/2010/main" val="2128686192"/>
              </p:ext>
            </p:extLst>
          </p:nvPr>
        </p:nvGraphicFramePr>
        <p:xfrm>
          <a:off x="5300869" y="73002"/>
          <a:ext cx="4267201" cy="120148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a:extLst>
              <a:ext uri="{FF2B5EF4-FFF2-40B4-BE49-F238E27FC236}">
                <a16:creationId xmlns:a16="http://schemas.microsoft.com/office/drawing/2014/main" xmlns="" id="{855902B4-F681-4667-ACBE-7BA8868D5EF6}"/>
              </a:ext>
            </a:extLst>
          </p:cNvPr>
          <p:cNvGraphicFramePr/>
          <p:nvPr>
            <p:extLst>
              <p:ext uri="{D42A27DB-BD31-4B8C-83A1-F6EECF244321}">
                <p14:modId xmlns:p14="http://schemas.microsoft.com/office/powerpoint/2010/main" val="304113289"/>
              </p:ext>
            </p:extLst>
          </p:nvPr>
        </p:nvGraphicFramePr>
        <p:xfrm>
          <a:off x="4578627" y="1274486"/>
          <a:ext cx="6354415" cy="251574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1888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xmlns="" id="{17851785-E88D-4E96-9820-90DC33C6F54F}"/>
              </a:ext>
            </a:extLst>
          </p:cNvPr>
          <p:cNvSpPr>
            <a:spLocks noGrp="1"/>
          </p:cNvSpPr>
          <p:nvPr>
            <p:ph type="title"/>
          </p:nvPr>
        </p:nvSpPr>
        <p:spPr>
          <a:xfrm>
            <a:off x="839788" y="365126"/>
            <a:ext cx="5256212" cy="1316038"/>
          </a:xfrm>
        </p:spPr>
        <p:txBody>
          <a:bodyPr>
            <a:normAutofit fontScale="90000"/>
          </a:bodyPr>
          <a:lstStyle/>
          <a:p>
            <a:r>
              <a:rPr lang="ja-JP" altLang="en-US" dirty="0"/>
              <a:t>お住まいについて</a:t>
            </a:r>
            <a:r>
              <a:rPr lang="en-US" altLang="ja-JP" dirty="0"/>
              <a:t/>
            </a:r>
            <a:br>
              <a:rPr lang="en-US" altLang="ja-JP" dirty="0"/>
            </a:br>
            <a:r>
              <a:rPr lang="ja-JP" altLang="ja-JP" sz="2000" dirty="0"/>
              <a:t>戸籍の届出や住所異動ができる本庁でも</a:t>
            </a:r>
            <a:r>
              <a:rPr lang="ja-JP" altLang="ja-JP" sz="2000" dirty="0" smtClean="0"/>
              <a:t>８</a:t>
            </a:r>
            <a:r>
              <a:rPr lang="ja-JP" altLang="en-US" sz="2000" dirty="0" smtClean="0"/>
              <a:t>４</a:t>
            </a:r>
            <a:r>
              <a:rPr lang="ja-JP" altLang="ja-JP" sz="2000" dirty="0" smtClean="0"/>
              <a:t>％</a:t>
            </a:r>
            <a:r>
              <a:rPr lang="ja-JP" altLang="ja-JP" sz="2000" dirty="0"/>
              <a:t>の方が市内住民の方でした。</a:t>
            </a:r>
            <a:r>
              <a:rPr lang="en-US" altLang="ja-JP" sz="2000" dirty="0"/>
              <a:t/>
            </a:r>
            <a:br>
              <a:rPr lang="en-US" altLang="ja-JP" sz="2000" dirty="0"/>
            </a:br>
            <a:endParaRPr kumimoji="1" lang="ja-JP" altLang="en-US" sz="2000" dirty="0"/>
          </a:p>
        </p:txBody>
      </p:sp>
      <p:sp>
        <p:nvSpPr>
          <p:cNvPr id="6" name="テキスト プレースホルダー 5">
            <a:extLst>
              <a:ext uri="{FF2B5EF4-FFF2-40B4-BE49-F238E27FC236}">
                <a16:creationId xmlns:a16="http://schemas.microsoft.com/office/drawing/2014/main" xmlns="" id="{780E1216-4E23-4AA7-B3AA-4391BB919D15}"/>
              </a:ext>
            </a:extLst>
          </p:cNvPr>
          <p:cNvSpPr>
            <a:spLocks noGrp="1"/>
          </p:cNvSpPr>
          <p:nvPr>
            <p:ph type="body" idx="1"/>
          </p:nvPr>
        </p:nvSpPr>
        <p:spPr/>
        <p:txBody>
          <a:bodyPr>
            <a:normAutofit/>
          </a:bodyPr>
          <a:lstStyle/>
          <a:p>
            <a:r>
              <a:rPr kumimoji="1" lang="ja-JP" altLang="en-US" dirty="0"/>
              <a:t>本庁</a:t>
            </a:r>
          </a:p>
        </p:txBody>
      </p:sp>
      <p:graphicFrame>
        <p:nvGraphicFramePr>
          <p:cNvPr id="12" name="コンテンツ プレースホルダー 11">
            <a:extLst>
              <a:ext uri="{FF2B5EF4-FFF2-40B4-BE49-F238E27FC236}">
                <a16:creationId xmlns:a16="http://schemas.microsoft.com/office/drawing/2014/main" xmlns="" id="{110EAD78-BDEB-4C4B-AD56-86B1209F8459}"/>
              </a:ext>
            </a:extLst>
          </p:cNvPr>
          <p:cNvGraphicFramePr>
            <a:graphicFrameLocks noGrp="1"/>
          </p:cNvGraphicFramePr>
          <p:nvPr>
            <p:ph sz="half" idx="2"/>
            <p:extLst>
              <p:ext uri="{D42A27DB-BD31-4B8C-83A1-F6EECF244321}">
                <p14:modId xmlns:p14="http://schemas.microsoft.com/office/powerpoint/2010/main" val="986359215"/>
              </p:ext>
            </p:extLst>
          </p:nvPr>
        </p:nvGraphicFramePr>
        <p:xfrm>
          <a:off x="534572" y="998807"/>
          <a:ext cx="4844024" cy="4881488"/>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プレースホルダー 7">
            <a:extLst>
              <a:ext uri="{FF2B5EF4-FFF2-40B4-BE49-F238E27FC236}">
                <a16:creationId xmlns:a16="http://schemas.microsoft.com/office/drawing/2014/main" xmlns="" id="{EAE33516-6AEF-4385-9C30-B75C01F902B0}"/>
              </a:ext>
            </a:extLst>
          </p:cNvPr>
          <p:cNvSpPr>
            <a:spLocks noGrp="1"/>
          </p:cNvSpPr>
          <p:nvPr>
            <p:ph type="body" sz="quarter" idx="3"/>
          </p:nvPr>
        </p:nvSpPr>
        <p:spPr>
          <a:xfrm>
            <a:off x="6813406" y="603703"/>
            <a:ext cx="4367356" cy="548639"/>
          </a:xfrm>
        </p:spPr>
        <p:txBody>
          <a:bodyPr>
            <a:normAutofit/>
          </a:bodyPr>
          <a:lstStyle/>
          <a:p>
            <a:r>
              <a:rPr lang="ja-JP" altLang="en-US" dirty="0"/>
              <a:t>市民サービスセンター</a:t>
            </a:r>
            <a:endParaRPr kumimoji="1" lang="ja-JP" altLang="en-US" dirty="0"/>
          </a:p>
        </p:txBody>
      </p:sp>
      <p:graphicFrame>
        <p:nvGraphicFramePr>
          <p:cNvPr id="15" name="コンテンツ プレースホルダー 14">
            <a:extLst>
              <a:ext uri="{FF2B5EF4-FFF2-40B4-BE49-F238E27FC236}">
                <a16:creationId xmlns:a16="http://schemas.microsoft.com/office/drawing/2014/main" xmlns="" id="{DD1E0051-66B6-4B56-8541-769C1C1F92E9}"/>
              </a:ext>
            </a:extLst>
          </p:cNvPr>
          <p:cNvGraphicFramePr>
            <a:graphicFrameLocks noGrp="1"/>
          </p:cNvGraphicFramePr>
          <p:nvPr>
            <p:ph sz="quarter" idx="4"/>
            <p:extLst>
              <p:ext uri="{D42A27DB-BD31-4B8C-83A1-F6EECF244321}">
                <p14:modId xmlns:p14="http://schemas.microsoft.com/office/powerpoint/2010/main" val="2100080104"/>
              </p:ext>
            </p:extLst>
          </p:nvPr>
        </p:nvGraphicFramePr>
        <p:xfrm>
          <a:off x="6096000" y="1152342"/>
          <a:ext cx="4994030" cy="29374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グラフ 3">
            <a:extLst>
              <a:ext uri="{FF2B5EF4-FFF2-40B4-BE49-F238E27FC236}">
                <a16:creationId xmlns:a16="http://schemas.microsoft.com/office/drawing/2014/main" xmlns="" id="{2C2066AA-E5D1-4759-BAFF-06D03E46D2FB}"/>
              </a:ext>
            </a:extLst>
          </p:cNvPr>
          <p:cNvGraphicFramePr/>
          <p:nvPr>
            <p:extLst>
              <p:ext uri="{D42A27DB-BD31-4B8C-83A1-F6EECF244321}">
                <p14:modId xmlns:p14="http://schemas.microsoft.com/office/powerpoint/2010/main" val="2508367021"/>
              </p:ext>
            </p:extLst>
          </p:nvPr>
        </p:nvGraphicFramePr>
        <p:xfrm>
          <a:off x="4316391" y="3869636"/>
          <a:ext cx="4994030" cy="31097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7720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00E91D7-1308-44DD-8B08-898580626038}"/>
              </a:ext>
            </a:extLst>
          </p:cNvPr>
          <p:cNvSpPr>
            <a:spLocks noGrp="1"/>
          </p:cNvSpPr>
          <p:nvPr>
            <p:ph type="title"/>
          </p:nvPr>
        </p:nvSpPr>
        <p:spPr>
          <a:xfrm>
            <a:off x="422030" y="365125"/>
            <a:ext cx="5575545" cy="2465997"/>
          </a:xfrm>
        </p:spPr>
        <p:txBody>
          <a:bodyPr>
            <a:noAutofit/>
          </a:bodyPr>
          <a:lstStyle/>
          <a:p>
            <a:r>
              <a:rPr kumimoji="1" lang="ja-JP" altLang="en-US" sz="4000" dirty="0"/>
              <a:t>用件について</a:t>
            </a:r>
            <a:r>
              <a:rPr kumimoji="1" lang="en-US" altLang="ja-JP" sz="2000" dirty="0"/>
              <a:t/>
            </a:r>
            <a:br>
              <a:rPr kumimoji="1" lang="en-US" altLang="ja-JP" sz="2000" dirty="0"/>
            </a:br>
            <a:r>
              <a:rPr lang="ja-JP" altLang="ja-JP" sz="1800" dirty="0"/>
              <a:t>本庁では証明書発行</a:t>
            </a:r>
            <a:r>
              <a:rPr lang="ja-JP" altLang="ja-JP" sz="1800" dirty="0" smtClean="0"/>
              <a:t>が</a:t>
            </a:r>
            <a:r>
              <a:rPr lang="ja-JP" altLang="en-US" sz="1800" dirty="0" smtClean="0"/>
              <a:t>４</a:t>
            </a:r>
            <a:r>
              <a:rPr lang="ja-JP" altLang="ja-JP" sz="1800" dirty="0" smtClean="0"/>
              <a:t>割</a:t>
            </a:r>
            <a:r>
              <a:rPr lang="ja-JP" altLang="ja-JP" sz="1800" dirty="0"/>
              <a:t>を占め、次いで本庁でしか行えない住所変更</a:t>
            </a:r>
            <a:r>
              <a:rPr lang="ja-JP" altLang="ja-JP" sz="1800" dirty="0" smtClean="0"/>
              <a:t>や戸籍届出</a:t>
            </a:r>
            <a:r>
              <a:rPr lang="ja-JP" altLang="en-US" sz="1800" dirty="0" smtClean="0"/>
              <a:t>が多くの方々に利用いただいていました。市民サービスセンターでは税金・料金等の納付や医療費助成等の申請など様々な手続きでご利用いただいていました。</a:t>
            </a:r>
            <a:endParaRPr kumimoji="1" lang="ja-JP" altLang="en-US" sz="2000" dirty="0"/>
          </a:p>
        </p:txBody>
      </p:sp>
      <p:sp>
        <p:nvSpPr>
          <p:cNvPr id="3" name="テキスト プレースホルダー 2">
            <a:extLst>
              <a:ext uri="{FF2B5EF4-FFF2-40B4-BE49-F238E27FC236}">
                <a16:creationId xmlns:a16="http://schemas.microsoft.com/office/drawing/2014/main" xmlns="" id="{052D9DD0-A7D2-4D86-AF26-1DD1CBE3B168}"/>
              </a:ext>
            </a:extLst>
          </p:cNvPr>
          <p:cNvSpPr>
            <a:spLocks noGrp="1"/>
          </p:cNvSpPr>
          <p:nvPr>
            <p:ph type="body" idx="1"/>
          </p:nvPr>
        </p:nvSpPr>
        <p:spPr>
          <a:xfrm>
            <a:off x="938213" y="3202966"/>
            <a:ext cx="5157787" cy="823913"/>
          </a:xfrm>
        </p:spPr>
        <p:txBody>
          <a:bodyPr>
            <a:normAutofit/>
          </a:bodyPr>
          <a:lstStyle/>
          <a:p>
            <a:r>
              <a:rPr kumimoji="1" lang="ja-JP" altLang="en-US" dirty="0"/>
              <a:t>本庁</a:t>
            </a:r>
            <a:endParaRPr kumimoji="1" lang="en-US" altLang="ja-JP" dirty="0"/>
          </a:p>
          <a:p>
            <a:endParaRPr kumimoji="1" lang="ja-JP" altLang="en-US" dirty="0"/>
          </a:p>
        </p:txBody>
      </p:sp>
      <p:graphicFrame>
        <p:nvGraphicFramePr>
          <p:cNvPr id="12" name="コンテンツ プレースホルダー 11">
            <a:extLst>
              <a:ext uri="{FF2B5EF4-FFF2-40B4-BE49-F238E27FC236}">
                <a16:creationId xmlns:a16="http://schemas.microsoft.com/office/drawing/2014/main" xmlns="" id="{47153DDF-5446-444E-A9AF-9FBAE56642EB}"/>
              </a:ext>
            </a:extLst>
          </p:cNvPr>
          <p:cNvGraphicFramePr>
            <a:graphicFrameLocks noGrp="1"/>
          </p:cNvGraphicFramePr>
          <p:nvPr>
            <p:ph sz="half" idx="2"/>
            <p:extLst>
              <p:ext uri="{D42A27DB-BD31-4B8C-83A1-F6EECF244321}">
                <p14:modId xmlns:p14="http://schemas.microsoft.com/office/powerpoint/2010/main" val="4291743999"/>
              </p:ext>
            </p:extLst>
          </p:nvPr>
        </p:nvGraphicFramePr>
        <p:xfrm>
          <a:off x="422030" y="2800815"/>
          <a:ext cx="5322326" cy="417707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プレースホルダー 4">
            <a:extLst>
              <a:ext uri="{FF2B5EF4-FFF2-40B4-BE49-F238E27FC236}">
                <a16:creationId xmlns:a16="http://schemas.microsoft.com/office/drawing/2014/main" xmlns="" id="{711A6BE0-E1D0-41C4-922C-839FBA14A1D1}"/>
              </a:ext>
            </a:extLst>
          </p:cNvPr>
          <p:cNvSpPr>
            <a:spLocks noGrp="1"/>
          </p:cNvSpPr>
          <p:nvPr>
            <p:ph type="body" sz="quarter" idx="3"/>
          </p:nvPr>
        </p:nvSpPr>
        <p:spPr/>
        <p:txBody>
          <a:bodyPr>
            <a:normAutofit lnSpcReduction="10000"/>
          </a:bodyPr>
          <a:lstStyle/>
          <a:p>
            <a:r>
              <a:rPr kumimoji="1" lang="ja-JP" altLang="en-US" dirty="0"/>
              <a:t>市民サービスセンターおよび</a:t>
            </a:r>
            <a:endParaRPr kumimoji="1" lang="en-US" altLang="ja-JP" dirty="0"/>
          </a:p>
          <a:p>
            <a:r>
              <a:rPr lang="ja-JP" altLang="en-US" dirty="0"/>
              <a:t>マイナンバーカード出張窓口</a:t>
            </a:r>
            <a:endParaRPr kumimoji="1" lang="ja-JP" altLang="en-US" dirty="0"/>
          </a:p>
        </p:txBody>
      </p:sp>
      <p:graphicFrame>
        <p:nvGraphicFramePr>
          <p:cNvPr id="15" name="コンテンツ プレースホルダー 14">
            <a:extLst>
              <a:ext uri="{FF2B5EF4-FFF2-40B4-BE49-F238E27FC236}">
                <a16:creationId xmlns:a16="http://schemas.microsoft.com/office/drawing/2014/main" xmlns="" id="{47695686-B8AD-4800-BF59-F3425C716C85}"/>
              </a:ext>
            </a:extLst>
          </p:cNvPr>
          <p:cNvGraphicFramePr>
            <a:graphicFrameLocks noGrp="1"/>
          </p:cNvGraphicFramePr>
          <p:nvPr>
            <p:ph sz="quarter" idx="4"/>
            <p:extLst>
              <p:ext uri="{D42A27DB-BD31-4B8C-83A1-F6EECF244321}">
                <p14:modId xmlns:p14="http://schemas.microsoft.com/office/powerpoint/2010/main" val="3581055569"/>
              </p:ext>
            </p:extLst>
          </p:nvPr>
        </p:nvGraphicFramePr>
        <p:xfrm>
          <a:off x="6172200" y="2505075"/>
          <a:ext cx="5183188" cy="4669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836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1FCEF8F-ADDD-4FB8-968C-E7310E519DF9}"/>
              </a:ext>
            </a:extLst>
          </p:cNvPr>
          <p:cNvSpPr>
            <a:spLocks noGrp="1"/>
          </p:cNvSpPr>
          <p:nvPr>
            <p:ph type="title"/>
          </p:nvPr>
        </p:nvSpPr>
        <p:spPr/>
        <p:txBody>
          <a:bodyPr/>
          <a:lstStyle/>
          <a:p>
            <a:r>
              <a:rPr kumimoji="1" lang="ja-JP" altLang="en-US" dirty="0"/>
              <a:t>案内について</a:t>
            </a:r>
          </a:p>
        </p:txBody>
      </p:sp>
      <p:sp>
        <p:nvSpPr>
          <p:cNvPr id="3" name="テキスト プレースホルダー 2">
            <a:extLst>
              <a:ext uri="{FF2B5EF4-FFF2-40B4-BE49-F238E27FC236}">
                <a16:creationId xmlns:a16="http://schemas.microsoft.com/office/drawing/2014/main" xmlns="" id="{C7935885-DC03-4056-B000-1ED71A1FF0E9}"/>
              </a:ext>
            </a:extLst>
          </p:cNvPr>
          <p:cNvSpPr>
            <a:spLocks noGrp="1"/>
          </p:cNvSpPr>
          <p:nvPr>
            <p:ph type="body" idx="1"/>
          </p:nvPr>
        </p:nvSpPr>
        <p:spPr>
          <a:xfrm>
            <a:off x="839788" y="1681163"/>
            <a:ext cx="4152345" cy="823912"/>
          </a:xfrm>
        </p:spPr>
        <p:txBody>
          <a:bodyPr>
            <a:normAutofit/>
          </a:bodyPr>
          <a:lstStyle/>
          <a:p>
            <a:r>
              <a:rPr lang="ja-JP" altLang="ja-JP" sz="2000" b="0" dirty="0"/>
              <a:t>概ね良いとの評価を受けました。</a:t>
            </a:r>
            <a:endParaRPr kumimoji="1" lang="ja-JP" altLang="en-US" sz="2000" b="0" dirty="0"/>
          </a:p>
        </p:txBody>
      </p:sp>
      <p:graphicFrame>
        <p:nvGraphicFramePr>
          <p:cNvPr id="9" name="コンテンツ プレースホルダー 8">
            <a:extLst>
              <a:ext uri="{FF2B5EF4-FFF2-40B4-BE49-F238E27FC236}">
                <a16:creationId xmlns:a16="http://schemas.microsoft.com/office/drawing/2014/main" xmlns="" id="{A861ECFD-FE20-411A-8D3C-25515429B1E6}"/>
              </a:ext>
            </a:extLst>
          </p:cNvPr>
          <p:cNvGraphicFramePr>
            <a:graphicFrameLocks noGrp="1"/>
          </p:cNvGraphicFramePr>
          <p:nvPr>
            <p:ph sz="half" idx="2"/>
            <p:extLst>
              <p:ext uri="{D42A27DB-BD31-4B8C-83A1-F6EECF244321}">
                <p14:modId xmlns:p14="http://schemas.microsoft.com/office/powerpoint/2010/main" val="226783645"/>
              </p:ext>
            </p:extLst>
          </p:nvPr>
        </p:nvGraphicFramePr>
        <p:xfrm>
          <a:off x="814451" y="3379448"/>
          <a:ext cx="4152345" cy="3293165"/>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プレースホルダー 4">
            <a:extLst>
              <a:ext uri="{FF2B5EF4-FFF2-40B4-BE49-F238E27FC236}">
                <a16:creationId xmlns:a16="http://schemas.microsoft.com/office/drawing/2014/main" xmlns="" id="{C259CD51-0DAE-40A7-9C4C-4C107085114C}"/>
              </a:ext>
            </a:extLst>
          </p:cNvPr>
          <p:cNvSpPr>
            <a:spLocks noGrp="1"/>
          </p:cNvSpPr>
          <p:nvPr>
            <p:ph type="body" sz="quarter" idx="3"/>
          </p:nvPr>
        </p:nvSpPr>
        <p:spPr>
          <a:xfrm>
            <a:off x="5822950" y="389487"/>
            <a:ext cx="5183188" cy="439185"/>
          </a:xfrm>
        </p:spPr>
        <p:txBody>
          <a:bodyPr/>
          <a:lstStyle/>
          <a:p>
            <a:r>
              <a:rPr kumimoji="1" lang="ja-JP" altLang="en-US" dirty="0"/>
              <a:t>市民サービスセンター</a:t>
            </a:r>
          </a:p>
        </p:txBody>
      </p:sp>
      <p:graphicFrame>
        <p:nvGraphicFramePr>
          <p:cNvPr id="8" name="コンテンツ プレースホルダー 7">
            <a:extLst>
              <a:ext uri="{FF2B5EF4-FFF2-40B4-BE49-F238E27FC236}">
                <a16:creationId xmlns:a16="http://schemas.microsoft.com/office/drawing/2014/main" xmlns="" id="{1498F33A-85AE-4446-8AD0-C20D3F7155F7}"/>
              </a:ext>
            </a:extLst>
          </p:cNvPr>
          <p:cNvGraphicFramePr>
            <a:graphicFrameLocks noGrp="1"/>
          </p:cNvGraphicFramePr>
          <p:nvPr>
            <p:ph sz="quarter" idx="4"/>
            <p:extLst>
              <p:ext uri="{D42A27DB-BD31-4B8C-83A1-F6EECF244321}">
                <p14:modId xmlns:p14="http://schemas.microsoft.com/office/powerpoint/2010/main" val="4160444440"/>
              </p:ext>
            </p:extLst>
          </p:nvPr>
        </p:nvGraphicFramePr>
        <p:xfrm>
          <a:off x="5847749" y="853034"/>
          <a:ext cx="4432398" cy="2711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xmlns="" id="{6391B65C-6F49-4FB1-9D1A-6DDFFC7E4BF1}"/>
              </a:ext>
            </a:extLst>
          </p:cNvPr>
          <p:cNvGraphicFramePr/>
          <p:nvPr>
            <p:extLst>
              <p:ext uri="{D42A27DB-BD31-4B8C-83A1-F6EECF244321}">
                <p14:modId xmlns:p14="http://schemas.microsoft.com/office/powerpoint/2010/main" val="3228283040"/>
              </p:ext>
            </p:extLst>
          </p:nvPr>
        </p:nvGraphicFramePr>
        <p:xfrm>
          <a:off x="4572000" y="3564834"/>
          <a:ext cx="6983896" cy="32931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96158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1FCEF8F-ADDD-4FB8-968C-E7310E519DF9}"/>
              </a:ext>
            </a:extLst>
          </p:cNvPr>
          <p:cNvSpPr>
            <a:spLocks noGrp="1"/>
          </p:cNvSpPr>
          <p:nvPr>
            <p:ph type="title"/>
          </p:nvPr>
        </p:nvSpPr>
        <p:spPr>
          <a:xfrm>
            <a:off x="545123" y="365125"/>
            <a:ext cx="5452451" cy="1325563"/>
          </a:xfrm>
        </p:spPr>
        <p:txBody>
          <a:bodyPr>
            <a:normAutofit fontScale="90000"/>
          </a:bodyPr>
          <a:lstStyle/>
          <a:p>
            <a:r>
              <a:rPr lang="ja-JP" altLang="en-US" dirty="0"/>
              <a:t>職員の対応</a:t>
            </a:r>
            <a:r>
              <a:rPr kumimoji="1" lang="ja-JP" altLang="en-US" dirty="0"/>
              <a:t>について</a:t>
            </a:r>
            <a:r>
              <a:rPr kumimoji="1" lang="en-US" altLang="ja-JP" dirty="0"/>
              <a:t/>
            </a:r>
            <a:br>
              <a:rPr kumimoji="1" lang="en-US" altLang="ja-JP" dirty="0"/>
            </a:br>
            <a:r>
              <a:rPr kumimoji="1" lang="en-US" altLang="ja-JP" dirty="0"/>
              <a:t/>
            </a:r>
            <a:br>
              <a:rPr kumimoji="1" lang="en-US" altLang="ja-JP" dirty="0"/>
            </a:br>
            <a:r>
              <a:rPr lang="ja-JP" altLang="ja-JP" sz="2200" dirty="0"/>
              <a:t>概ね良いとの評価を受けました。</a:t>
            </a:r>
            <a:endParaRPr kumimoji="1" lang="ja-JP" altLang="en-US" sz="2200" dirty="0"/>
          </a:p>
        </p:txBody>
      </p:sp>
      <p:sp>
        <p:nvSpPr>
          <p:cNvPr id="3" name="テキスト プレースホルダー 2">
            <a:extLst>
              <a:ext uri="{FF2B5EF4-FFF2-40B4-BE49-F238E27FC236}">
                <a16:creationId xmlns:a16="http://schemas.microsoft.com/office/drawing/2014/main" xmlns="" id="{C7935885-DC03-4056-B000-1ED71A1FF0E9}"/>
              </a:ext>
            </a:extLst>
          </p:cNvPr>
          <p:cNvSpPr>
            <a:spLocks noGrp="1"/>
          </p:cNvSpPr>
          <p:nvPr>
            <p:ph type="body" idx="1"/>
          </p:nvPr>
        </p:nvSpPr>
        <p:spPr>
          <a:xfrm>
            <a:off x="839788" y="1681163"/>
            <a:ext cx="5157787" cy="946566"/>
          </a:xfrm>
        </p:spPr>
        <p:txBody>
          <a:bodyPr/>
          <a:lstStyle/>
          <a:p>
            <a:r>
              <a:rPr kumimoji="1" lang="ja-JP" altLang="en-US" dirty="0"/>
              <a:t>本庁</a:t>
            </a:r>
          </a:p>
        </p:txBody>
      </p:sp>
      <p:graphicFrame>
        <p:nvGraphicFramePr>
          <p:cNvPr id="9" name="コンテンツ プレースホルダー 8">
            <a:extLst>
              <a:ext uri="{FF2B5EF4-FFF2-40B4-BE49-F238E27FC236}">
                <a16:creationId xmlns:a16="http://schemas.microsoft.com/office/drawing/2014/main" xmlns="" id="{A861ECFD-FE20-411A-8D3C-25515429B1E6}"/>
              </a:ext>
            </a:extLst>
          </p:cNvPr>
          <p:cNvGraphicFramePr>
            <a:graphicFrameLocks noGrp="1"/>
          </p:cNvGraphicFramePr>
          <p:nvPr>
            <p:ph sz="half" idx="2"/>
            <p:extLst>
              <p:ext uri="{D42A27DB-BD31-4B8C-83A1-F6EECF244321}">
                <p14:modId xmlns:p14="http://schemas.microsoft.com/office/powerpoint/2010/main" val="2755269616"/>
              </p:ext>
            </p:extLst>
          </p:nvPr>
        </p:nvGraphicFramePr>
        <p:xfrm>
          <a:off x="814385" y="2627729"/>
          <a:ext cx="4352373" cy="3865146"/>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プレースホルダー 4">
            <a:extLst>
              <a:ext uri="{FF2B5EF4-FFF2-40B4-BE49-F238E27FC236}">
                <a16:creationId xmlns:a16="http://schemas.microsoft.com/office/drawing/2014/main" xmlns="" id="{C259CD51-0DAE-40A7-9C4C-4C107085114C}"/>
              </a:ext>
            </a:extLst>
          </p:cNvPr>
          <p:cNvSpPr>
            <a:spLocks noGrp="1"/>
          </p:cNvSpPr>
          <p:nvPr>
            <p:ph type="body" sz="quarter" idx="3"/>
          </p:nvPr>
        </p:nvSpPr>
        <p:spPr>
          <a:xfrm>
            <a:off x="5997574" y="304937"/>
            <a:ext cx="5183188" cy="439185"/>
          </a:xfrm>
        </p:spPr>
        <p:txBody>
          <a:bodyPr/>
          <a:lstStyle/>
          <a:p>
            <a:r>
              <a:rPr kumimoji="1" lang="ja-JP" altLang="en-US" dirty="0"/>
              <a:t>市民サービスセンター</a:t>
            </a:r>
          </a:p>
        </p:txBody>
      </p:sp>
      <p:graphicFrame>
        <p:nvGraphicFramePr>
          <p:cNvPr id="8" name="コンテンツ プレースホルダー 7">
            <a:extLst>
              <a:ext uri="{FF2B5EF4-FFF2-40B4-BE49-F238E27FC236}">
                <a16:creationId xmlns:a16="http://schemas.microsoft.com/office/drawing/2014/main" xmlns="" id="{1498F33A-85AE-4446-8AD0-C20D3F7155F7}"/>
              </a:ext>
            </a:extLst>
          </p:cNvPr>
          <p:cNvGraphicFramePr>
            <a:graphicFrameLocks noGrp="1"/>
          </p:cNvGraphicFramePr>
          <p:nvPr>
            <p:ph sz="quarter" idx="4"/>
            <p:extLst>
              <p:ext uri="{D42A27DB-BD31-4B8C-83A1-F6EECF244321}">
                <p14:modId xmlns:p14="http://schemas.microsoft.com/office/powerpoint/2010/main" val="1487048358"/>
              </p:ext>
            </p:extLst>
          </p:nvPr>
        </p:nvGraphicFramePr>
        <p:xfrm>
          <a:off x="5997574" y="744123"/>
          <a:ext cx="4621635" cy="28547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xmlns="" id="{6391B65C-6F49-4FB1-9D1A-6DDFFC7E4BF1}"/>
              </a:ext>
            </a:extLst>
          </p:cNvPr>
          <p:cNvGraphicFramePr/>
          <p:nvPr>
            <p:extLst>
              <p:ext uri="{D42A27DB-BD31-4B8C-83A1-F6EECF244321}">
                <p14:modId xmlns:p14="http://schemas.microsoft.com/office/powerpoint/2010/main" val="1725303324"/>
              </p:ext>
            </p:extLst>
          </p:nvPr>
        </p:nvGraphicFramePr>
        <p:xfrm>
          <a:off x="5502346" y="3598863"/>
          <a:ext cx="5393635" cy="32591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724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97019B3-7B66-46FF-9132-746D983AA245}"/>
              </a:ext>
            </a:extLst>
          </p:cNvPr>
          <p:cNvSpPr>
            <a:spLocks noGrp="1"/>
          </p:cNvSpPr>
          <p:nvPr>
            <p:ph type="title"/>
          </p:nvPr>
        </p:nvSpPr>
        <p:spPr/>
        <p:txBody>
          <a:bodyPr/>
          <a:lstStyle/>
          <a:p>
            <a:r>
              <a:rPr kumimoji="1" lang="ja-JP" altLang="en-US" dirty="0"/>
              <a:t>マイナンバーをもっていますか</a:t>
            </a:r>
          </a:p>
        </p:txBody>
      </p:sp>
      <p:sp>
        <p:nvSpPr>
          <p:cNvPr id="3" name="テキスト プレースホルダー 2">
            <a:extLst>
              <a:ext uri="{FF2B5EF4-FFF2-40B4-BE49-F238E27FC236}">
                <a16:creationId xmlns:a16="http://schemas.microsoft.com/office/drawing/2014/main" xmlns="" id="{3E4199B2-8C86-4DFC-BB4E-7EE3A6DC6AFF}"/>
              </a:ext>
            </a:extLst>
          </p:cNvPr>
          <p:cNvSpPr>
            <a:spLocks noGrp="1"/>
          </p:cNvSpPr>
          <p:nvPr>
            <p:ph type="body" idx="1"/>
          </p:nvPr>
        </p:nvSpPr>
        <p:spPr/>
        <p:txBody>
          <a:bodyPr/>
          <a:lstStyle/>
          <a:p>
            <a:r>
              <a:rPr kumimoji="1" lang="ja-JP" altLang="en-US" dirty="0"/>
              <a:t>全体</a:t>
            </a:r>
          </a:p>
        </p:txBody>
      </p:sp>
      <p:graphicFrame>
        <p:nvGraphicFramePr>
          <p:cNvPr id="9" name="コンテンツ プレースホルダー 8">
            <a:extLst>
              <a:ext uri="{FF2B5EF4-FFF2-40B4-BE49-F238E27FC236}">
                <a16:creationId xmlns:a16="http://schemas.microsoft.com/office/drawing/2014/main" xmlns="" id="{24FB5041-6F02-42DB-BFCD-E58DB9F906B1}"/>
              </a:ext>
            </a:extLst>
          </p:cNvPr>
          <p:cNvGraphicFramePr>
            <a:graphicFrameLocks noGrp="1"/>
          </p:cNvGraphicFramePr>
          <p:nvPr>
            <p:ph sz="half" idx="2"/>
            <p:extLst>
              <p:ext uri="{D42A27DB-BD31-4B8C-83A1-F6EECF244321}">
                <p14:modId xmlns:p14="http://schemas.microsoft.com/office/powerpoint/2010/main" val="2582662727"/>
              </p:ext>
            </p:extLst>
          </p:nvPr>
        </p:nvGraphicFramePr>
        <p:xfrm>
          <a:off x="839788" y="2505075"/>
          <a:ext cx="5157787" cy="368458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プレースホルダー 4">
            <a:extLst>
              <a:ext uri="{FF2B5EF4-FFF2-40B4-BE49-F238E27FC236}">
                <a16:creationId xmlns:a16="http://schemas.microsoft.com/office/drawing/2014/main" xmlns="" id="{C2CE76D5-0D1B-4323-B8D7-6F77A185485C}"/>
              </a:ext>
            </a:extLst>
          </p:cNvPr>
          <p:cNvSpPr>
            <a:spLocks noGrp="1"/>
          </p:cNvSpPr>
          <p:nvPr>
            <p:ph type="body" sz="quarter" idx="3"/>
          </p:nvPr>
        </p:nvSpPr>
        <p:spPr>
          <a:xfrm>
            <a:off x="6143623" y="1496048"/>
            <a:ext cx="5183188" cy="823912"/>
          </a:xfrm>
        </p:spPr>
        <p:txBody>
          <a:bodyPr/>
          <a:lstStyle/>
          <a:p>
            <a:endParaRPr kumimoji="1" lang="ja-JP" altLang="en-US" dirty="0"/>
          </a:p>
        </p:txBody>
      </p:sp>
      <p:sp>
        <p:nvSpPr>
          <p:cNvPr id="4" name="コンテンツ プレースホルダー 3">
            <a:extLst>
              <a:ext uri="{FF2B5EF4-FFF2-40B4-BE49-F238E27FC236}">
                <a16:creationId xmlns:a16="http://schemas.microsoft.com/office/drawing/2014/main" xmlns="" id="{0BCAA56E-E716-4F8F-AC35-BECE120494BA}"/>
              </a:ext>
            </a:extLst>
          </p:cNvPr>
          <p:cNvSpPr>
            <a:spLocks noGrp="1"/>
          </p:cNvSpPr>
          <p:nvPr>
            <p:ph sz="quarter" idx="4"/>
          </p:nvPr>
        </p:nvSpPr>
        <p:spPr/>
        <p:txBody>
          <a:bodyPr/>
          <a:lstStyle/>
          <a:p>
            <a:endParaRPr lang="ja-JP" altLang="ja-JP" dirty="0"/>
          </a:p>
          <a:p>
            <a:endParaRPr kumimoji="1" lang="ja-JP" altLang="en-US" dirty="0"/>
          </a:p>
        </p:txBody>
      </p:sp>
      <p:graphicFrame>
        <p:nvGraphicFramePr>
          <p:cNvPr id="7" name="表 6">
            <a:extLst>
              <a:ext uri="{FF2B5EF4-FFF2-40B4-BE49-F238E27FC236}">
                <a16:creationId xmlns:a16="http://schemas.microsoft.com/office/drawing/2014/main" xmlns="" id="{042D251B-E7A2-4CC6-BE33-EA7F36227778}"/>
              </a:ext>
            </a:extLst>
          </p:cNvPr>
          <p:cNvGraphicFramePr>
            <a:graphicFrameLocks noGrp="1"/>
          </p:cNvGraphicFramePr>
          <p:nvPr>
            <p:extLst>
              <p:ext uri="{D42A27DB-BD31-4B8C-83A1-F6EECF244321}">
                <p14:modId xmlns:p14="http://schemas.microsoft.com/office/powerpoint/2010/main" val="4091810424"/>
              </p:ext>
            </p:extLst>
          </p:nvPr>
        </p:nvGraphicFramePr>
        <p:xfrm>
          <a:off x="8097080" y="2319960"/>
          <a:ext cx="808834" cy="1920240"/>
        </p:xfrm>
        <a:graphic>
          <a:graphicData uri="http://schemas.openxmlformats.org/drawingml/2006/table">
            <a:tbl>
              <a:tblPr firstRow="1" firstCol="1" bandRow="1">
                <a:tableStyleId>{5C22544A-7EE6-4342-B048-85BDC9FD1C3A}</a:tableStyleId>
              </a:tblPr>
              <a:tblGrid>
                <a:gridCol w="159096">
                  <a:extLst>
                    <a:ext uri="{9D8B030D-6E8A-4147-A177-3AD203B41FA5}">
                      <a16:colId xmlns:a16="http://schemas.microsoft.com/office/drawing/2014/main" xmlns="" val="148631849"/>
                    </a:ext>
                  </a:extLst>
                </a:gridCol>
                <a:gridCol w="159096">
                  <a:extLst>
                    <a:ext uri="{9D8B030D-6E8A-4147-A177-3AD203B41FA5}">
                      <a16:colId xmlns:a16="http://schemas.microsoft.com/office/drawing/2014/main" xmlns="" val="2768141235"/>
                    </a:ext>
                  </a:extLst>
                </a:gridCol>
                <a:gridCol w="490642">
                  <a:extLst>
                    <a:ext uri="{9D8B030D-6E8A-4147-A177-3AD203B41FA5}">
                      <a16:colId xmlns:a16="http://schemas.microsoft.com/office/drawing/2014/main" xmlns="" val="2980947437"/>
                    </a:ext>
                  </a:extLst>
                </a:gridCol>
              </a:tblGrid>
              <a:tr h="189366">
                <a:tc>
                  <a:txBody>
                    <a:bodyPr/>
                    <a:lstStyle/>
                    <a:p>
                      <a:endParaRPr lang="ja-JP" altLang="en-US" dirty="0"/>
                    </a:p>
                  </a:txBody>
                  <a:tcPr marL="66848" marR="66848" marT="0" marB="0"/>
                </a:tc>
                <a:tc>
                  <a:txBody>
                    <a:bodyPr/>
                    <a:lstStyle/>
                    <a:p>
                      <a:endParaRPr lang="ja-JP" altLang="en-US" dirty="0"/>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641120728"/>
                  </a:ext>
                </a:extLst>
              </a:tr>
              <a:tr h="189366">
                <a:tc>
                  <a:txBody>
                    <a:bodyPr/>
                    <a:lstStyle/>
                    <a:p>
                      <a:endParaRPr lang="ja-JP" altLang="en-US"/>
                    </a:p>
                  </a:txBody>
                  <a:tcPr marL="66848" marR="66848" marT="0" marB="0"/>
                </a:tc>
                <a:tc>
                  <a:txBody>
                    <a:bodyPr/>
                    <a:lstStyle/>
                    <a:p>
                      <a:endParaRPr lang="ja-JP" altLang="en-US" dirty="0"/>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9820529"/>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1637311084"/>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3998301859"/>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940680353"/>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3492988728"/>
                  </a:ext>
                </a:extLst>
              </a:tr>
              <a:tr h="189366">
                <a:tc>
                  <a:txBody>
                    <a:bodyPr/>
                    <a:lstStyle/>
                    <a:p>
                      <a:endParaRPr lang="ja-JP" altLang="en-US"/>
                    </a:p>
                  </a:txBody>
                  <a:tcPr marL="66848" marR="66848" marT="0" marB="0"/>
                </a:tc>
                <a:tc>
                  <a:txBody>
                    <a:bodyPr/>
                    <a:lstStyle/>
                    <a:p>
                      <a:endParaRPr lang="ja-JP" altLang="en-US"/>
                    </a:p>
                  </a:txBody>
                  <a:tcPr marL="66848" marR="66848" marT="0" marB="0"/>
                </a:tc>
                <a:tc>
                  <a:txBody>
                    <a:bodyPr/>
                    <a:lstStyle/>
                    <a:p>
                      <a:endParaRPr lang="ja-JP" altLang="en-US" dirty="0"/>
                    </a:p>
                  </a:txBody>
                  <a:tcPr marL="66848" marR="66848" marT="0" marB="0"/>
                </a:tc>
                <a:extLst>
                  <a:ext uri="{0D108BD9-81ED-4DB2-BD59-A6C34878D82A}">
                    <a16:rowId xmlns:a16="http://schemas.microsoft.com/office/drawing/2014/main" xmlns="" val="1211643433"/>
                  </a:ext>
                </a:extLst>
              </a:tr>
            </a:tbl>
          </a:graphicData>
        </a:graphic>
      </p:graphicFrame>
      <p:graphicFrame>
        <p:nvGraphicFramePr>
          <p:cNvPr id="6" name="表 5">
            <a:extLst>
              <a:ext uri="{FF2B5EF4-FFF2-40B4-BE49-F238E27FC236}">
                <a16:creationId xmlns:a16="http://schemas.microsoft.com/office/drawing/2014/main" xmlns="" id="{F7EA12F6-F984-4D0A-927D-093B4403CF21}"/>
              </a:ext>
            </a:extLst>
          </p:cNvPr>
          <p:cNvGraphicFramePr>
            <a:graphicFrameLocks noGrp="1"/>
          </p:cNvGraphicFramePr>
          <p:nvPr>
            <p:extLst>
              <p:ext uri="{D42A27DB-BD31-4B8C-83A1-F6EECF244321}">
                <p14:modId xmlns:p14="http://schemas.microsoft.com/office/powerpoint/2010/main" val="2425126970"/>
              </p:ext>
            </p:extLst>
          </p:nvPr>
        </p:nvGraphicFramePr>
        <p:xfrm>
          <a:off x="7703119" y="1790714"/>
          <a:ext cx="2100909" cy="2343758"/>
        </p:xfrm>
        <a:graphic>
          <a:graphicData uri="http://schemas.openxmlformats.org/drawingml/2006/table">
            <a:tbl>
              <a:tblPr firstRow="1" firstCol="1" bandRow="1">
                <a:tableStyleId>{5C22544A-7EE6-4342-B048-85BDC9FD1C3A}</a:tableStyleId>
              </a:tblPr>
              <a:tblGrid>
                <a:gridCol w="162560">
                  <a:extLst>
                    <a:ext uri="{9D8B030D-6E8A-4147-A177-3AD203B41FA5}">
                      <a16:colId xmlns:a16="http://schemas.microsoft.com/office/drawing/2014/main" xmlns="" val="4163833834"/>
                    </a:ext>
                  </a:extLst>
                </a:gridCol>
                <a:gridCol w="321344">
                  <a:extLst>
                    <a:ext uri="{9D8B030D-6E8A-4147-A177-3AD203B41FA5}">
                      <a16:colId xmlns:a16="http://schemas.microsoft.com/office/drawing/2014/main" xmlns="" val="2919023314"/>
                    </a:ext>
                  </a:extLst>
                </a:gridCol>
                <a:gridCol w="1617005">
                  <a:extLst>
                    <a:ext uri="{9D8B030D-6E8A-4147-A177-3AD203B41FA5}">
                      <a16:colId xmlns:a16="http://schemas.microsoft.com/office/drawing/2014/main" xmlns="" val="417239925"/>
                    </a:ext>
                  </a:extLst>
                </a:gridCol>
              </a:tblGrid>
              <a:tr h="80713">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711395700"/>
                  </a:ext>
                </a:extLst>
              </a:tr>
              <a:tr h="174699">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818179071"/>
                  </a:ext>
                </a:extLst>
              </a:tr>
              <a:tr h="524097">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799590407"/>
                  </a:ext>
                </a:extLst>
              </a:tr>
              <a:tr h="349398">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423252973"/>
                  </a:ext>
                </a:extLst>
              </a:tr>
              <a:tr h="174699">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460527540"/>
                  </a:ext>
                </a:extLst>
              </a:tr>
              <a:tr h="436748">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792235785"/>
                  </a:ext>
                </a:extLst>
              </a:tr>
              <a:tr h="524097">
                <a:tc>
                  <a:txBody>
                    <a:bodyPr/>
                    <a:lstStyle/>
                    <a:p>
                      <a:pPr algn="just">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1005373082"/>
                  </a:ext>
                </a:extLst>
              </a:tr>
            </a:tbl>
          </a:graphicData>
        </a:graphic>
      </p:graphicFrame>
      <p:graphicFrame>
        <p:nvGraphicFramePr>
          <p:cNvPr id="8" name="表 7">
            <a:extLst>
              <a:ext uri="{FF2B5EF4-FFF2-40B4-BE49-F238E27FC236}">
                <a16:creationId xmlns:a16="http://schemas.microsoft.com/office/drawing/2014/main" xmlns="" id="{86C6244C-9AFB-4174-BCD7-87B72E3E778F}"/>
              </a:ext>
            </a:extLst>
          </p:cNvPr>
          <p:cNvGraphicFramePr>
            <a:graphicFrameLocks noGrp="1"/>
          </p:cNvGraphicFramePr>
          <p:nvPr>
            <p:extLst>
              <p:ext uri="{D42A27DB-BD31-4B8C-83A1-F6EECF244321}">
                <p14:modId xmlns:p14="http://schemas.microsoft.com/office/powerpoint/2010/main" val="3106422687"/>
              </p:ext>
            </p:extLst>
          </p:nvPr>
        </p:nvGraphicFramePr>
        <p:xfrm>
          <a:off x="6083300" y="1419727"/>
          <a:ext cx="5541350" cy="5125928"/>
        </p:xfrm>
        <a:graphic>
          <a:graphicData uri="http://schemas.openxmlformats.org/drawingml/2006/table">
            <a:tbl>
              <a:tblPr firstRow="1" firstCol="1" bandRow="1">
                <a:tableStyleId>{5C22544A-7EE6-4342-B048-85BDC9FD1C3A}</a:tableStyleId>
              </a:tblPr>
              <a:tblGrid>
                <a:gridCol w="1770381">
                  <a:extLst>
                    <a:ext uri="{9D8B030D-6E8A-4147-A177-3AD203B41FA5}">
                      <a16:colId xmlns:a16="http://schemas.microsoft.com/office/drawing/2014/main" xmlns="" val="3729684569"/>
                    </a:ext>
                  </a:extLst>
                </a:gridCol>
                <a:gridCol w="501951">
                  <a:extLst>
                    <a:ext uri="{9D8B030D-6E8A-4147-A177-3AD203B41FA5}">
                      <a16:colId xmlns:a16="http://schemas.microsoft.com/office/drawing/2014/main" xmlns="" val="257624121"/>
                    </a:ext>
                  </a:extLst>
                </a:gridCol>
                <a:gridCol w="3269018">
                  <a:extLst>
                    <a:ext uri="{9D8B030D-6E8A-4147-A177-3AD203B41FA5}">
                      <a16:colId xmlns:a16="http://schemas.microsoft.com/office/drawing/2014/main" xmlns="" val="1007098015"/>
                    </a:ext>
                  </a:extLst>
                </a:gridCol>
              </a:tblGrid>
              <a:tr h="401009">
                <a:tc>
                  <a:txBody>
                    <a:bodyPr/>
                    <a:lstStyle/>
                    <a:p>
                      <a:pPr algn="just">
                        <a:lnSpc>
                          <a:spcPct val="150000"/>
                        </a:lnSpc>
                        <a:spcAft>
                          <a:spcPts val="0"/>
                        </a:spcAft>
                      </a:pPr>
                      <a:r>
                        <a:rPr lang="ja-JP" sz="1400" kern="100" dirty="0">
                          <a:effectLst/>
                        </a:rPr>
                        <a:t>もっていない理由</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ct val="150000"/>
                        </a:lnSpc>
                        <a:spcAft>
                          <a:spcPts val="0"/>
                        </a:spcAft>
                      </a:pPr>
                      <a:r>
                        <a:rPr lang="ja-JP" sz="1300" kern="100" dirty="0">
                          <a:effectLst/>
                        </a:rPr>
                        <a:t>人数</a:t>
                      </a:r>
                      <a:endParaRPr lang="ja-JP" sz="13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ct val="150000"/>
                        </a:lnSpc>
                        <a:spcAft>
                          <a:spcPts val="0"/>
                        </a:spcAft>
                      </a:pPr>
                      <a:r>
                        <a:rPr lang="ja-JP" sz="1400" kern="100" dirty="0">
                          <a:effectLst/>
                        </a:rPr>
                        <a:t>分析と対策</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069476539"/>
                  </a:ext>
                </a:extLst>
              </a:tr>
              <a:tr h="652261">
                <a:tc>
                  <a:txBody>
                    <a:bodyPr/>
                    <a:lstStyle/>
                    <a:p>
                      <a:pPr algn="just">
                        <a:spcAft>
                          <a:spcPts val="0"/>
                        </a:spcAft>
                      </a:pPr>
                      <a:endParaRPr kumimoji="1" lang="en-US" altLang="ja-JP" sz="1050" b="1" kern="1200" dirty="0" smtClean="0">
                        <a:solidFill>
                          <a:schemeClr val="lt1"/>
                        </a:solidFill>
                        <a:effectLst/>
                        <a:latin typeface="+mn-lt"/>
                        <a:ea typeface="+mn-ea"/>
                        <a:cs typeface="+mn-cs"/>
                      </a:endParaRPr>
                    </a:p>
                    <a:p>
                      <a:pPr algn="just">
                        <a:spcAft>
                          <a:spcPts val="0"/>
                        </a:spcAft>
                      </a:pPr>
                      <a:r>
                        <a:rPr kumimoji="1" lang="ja-JP" altLang="ja-JP" sz="1050" b="1" kern="1200" dirty="0" smtClean="0">
                          <a:solidFill>
                            <a:schemeClr val="lt1"/>
                          </a:solidFill>
                          <a:effectLst/>
                          <a:latin typeface="+mn-lt"/>
                          <a:ea typeface="+mn-ea"/>
                          <a:cs typeface="+mn-cs"/>
                        </a:rPr>
                        <a:t>本日受け取り・申請中・申請予定</a:t>
                      </a:r>
                      <a:endParaRPr kumimoji="1" lang="en-US" altLang="ja-JP" sz="1050" b="1" kern="1200" dirty="0" smtClean="0">
                        <a:solidFill>
                          <a:schemeClr val="lt1"/>
                        </a:solidFill>
                        <a:effectLst/>
                        <a:latin typeface="+mn-lt"/>
                        <a:ea typeface="+mn-ea"/>
                        <a:cs typeface="+mn-cs"/>
                      </a:endParaRPr>
                    </a:p>
                    <a:p>
                      <a:pPr algn="just">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en-US" altLang="ja-JP" sz="1050" kern="100" dirty="0" smtClean="0">
                        <a:effectLst/>
                        <a:latin typeface="+mn-lt"/>
                        <a:ea typeface="+mn-ea"/>
                        <a:cs typeface="+mn-cs"/>
                      </a:endParaRPr>
                    </a:p>
                    <a:p>
                      <a:pPr algn="ctr">
                        <a:spcAft>
                          <a:spcPts val="0"/>
                        </a:spcAft>
                      </a:pPr>
                      <a:r>
                        <a:rPr lang="en-US" altLang="ja-JP" sz="1050" kern="100" dirty="0" smtClean="0">
                          <a:effectLst/>
                          <a:latin typeface="+mn-lt"/>
                          <a:ea typeface="+mn-ea"/>
                          <a:cs typeface="+mn-cs"/>
                        </a:rPr>
                        <a:t>21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ja-JP" sz="1050" kern="100" dirty="0">
                          <a:effectLst/>
                        </a:rPr>
                        <a:t>　　　　　　　　　　</a:t>
                      </a:r>
                    </a:p>
                    <a:p>
                      <a:pPr algn="ctr">
                        <a:spcAft>
                          <a:spcPts val="0"/>
                        </a:spcAft>
                      </a:pPr>
                      <a:r>
                        <a:rPr lang="en-US" altLang="ja-JP" sz="1050" kern="100" dirty="0">
                          <a:effectLst/>
                        </a:rPr>
                        <a:t>―</a:t>
                      </a:r>
                      <a:r>
                        <a:rPr lang="en-US" sz="1050" kern="10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4021827413"/>
                  </a:ext>
                </a:extLst>
              </a:tr>
              <a:tr h="1144160">
                <a:tc>
                  <a:txBody>
                    <a:bodyPr/>
                    <a:lstStyle/>
                    <a:p>
                      <a:pPr algn="just">
                        <a:spcAft>
                          <a:spcPts val="0"/>
                        </a:spcAft>
                      </a:pPr>
                      <a:r>
                        <a:rPr lang="en-US" sz="1050" kern="100" dirty="0">
                          <a:effectLst/>
                        </a:rPr>
                        <a:t> </a:t>
                      </a:r>
                      <a:endParaRPr lang="ja-JP" sz="1050" kern="100" dirty="0">
                        <a:effectLst/>
                      </a:endParaRPr>
                    </a:p>
                    <a:p>
                      <a:pPr algn="just">
                        <a:spcAft>
                          <a:spcPts val="0"/>
                        </a:spcAft>
                      </a:pPr>
                      <a:endParaRPr lang="en-US" altLang="ja-JP" sz="1050" kern="100" dirty="0" smtClean="0">
                        <a:effectLst/>
                      </a:endParaRPr>
                    </a:p>
                    <a:p>
                      <a:pPr algn="just">
                        <a:spcAft>
                          <a:spcPts val="0"/>
                        </a:spcAft>
                      </a:pPr>
                      <a:r>
                        <a:rPr lang="ja-JP" sz="1050" kern="100" dirty="0" smtClean="0">
                          <a:effectLst/>
                        </a:rPr>
                        <a:t>必要な</a:t>
                      </a:r>
                      <a:r>
                        <a:rPr lang="ja-JP" altLang="en-US" sz="1050" kern="100" dirty="0" smtClean="0">
                          <a:effectLst/>
                        </a:rPr>
                        <a:t>い</a:t>
                      </a:r>
                      <a:endParaRPr lang="ja-JP" sz="1050" kern="100" dirty="0">
                        <a:effectLst/>
                      </a:endParaRPr>
                    </a:p>
                  </a:txBody>
                  <a:tcPr marL="68580" marR="68580" marT="0" marB="0"/>
                </a:tc>
                <a:tc>
                  <a:txBody>
                    <a:bodyPr/>
                    <a:lstStyle/>
                    <a:p>
                      <a:pPr algn="ctr">
                        <a:spcAft>
                          <a:spcPts val="0"/>
                        </a:spcAft>
                      </a:pPr>
                      <a:endParaRPr lang="en-US" sz="1050" kern="100" dirty="0" smtClean="0">
                        <a:effectLst/>
                      </a:endParaRPr>
                    </a:p>
                    <a:p>
                      <a:pPr algn="ctr">
                        <a:spcAft>
                          <a:spcPts val="0"/>
                        </a:spcAft>
                      </a:pPr>
                      <a:endParaRPr lang="en-US" sz="1050" kern="100" dirty="0" smtClean="0">
                        <a:effectLst/>
                      </a:endParaRPr>
                    </a:p>
                    <a:p>
                      <a:pPr algn="ctr">
                        <a:spcAft>
                          <a:spcPts val="0"/>
                        </a:spcAft>
                      </a:pPr>
                      <a:r>
                        <a:rPr lang="en-US" sz="1050" kern="100" dirty="0" smtClean="0">
                          <a:effectLst/>
                        </a:rPr>
                        <a:t>12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Bef>
                          <a:spcPts val="0"/>
                        </a:spcBef>
                        <a:spcAft>
                          <a:spcPts val="0"/>
                        </a:spcAft>
                      </a:pPr>
                      <a:r>
                        <a:rPr lang="ja-JP" sz="1050" kern="100" dirty="0">
                          <a:effectLst/>
                        </a:rPr>
                        <a:t>現在荒尾市でマイナンバーカードを活用できるのは身分証明、税金の申告、保険証（限られた病院での利用）などに限られ、市民は利用する機会が少なく作る必要性を感じていない。市民課としては利用の幅を広げる</a:t>
                      </a:r>
                      <a:r>
                        <a:rPr lang="ja-JP" sz="1050" kern="100" dirty="0" smtClean="0">
                          <a:effectLst/>
                        </a:rPr>
                        <a:t>ため</a:t>
                      </a:r>
                      <a:r>
                        <a:rPr lang="ja-JP" altLang="en-US" sz="1050" kern="100" dirty="0" smtClean="0">
                          <a:effectLst/>
                        </a:rPr>
                        <a:t>、令和５年１１月に住民票の写し及び印鑑証明書の</a:t>
                      </a:r>
                      <a:r>
                        <a:rPr lang="ja-JP" sz="1050" kern="100" dirty="0" smtClean="0">
                          <a:effectLst/>
                        </a:rPr>
                        <a:t>コンビニ交付</a:t>
                      </a:r>
                      <a:r>
                        <a:rPr lang="ja-JP" altLang="en-US" sz="1050" kern="100" dirty="0" smtClean="0">
                          <a:effectLst/>
                        </a:rPr>
                        <a:t>を予定しています</a:t>
                      </a:r>
                      <a:r>
                        <a:rPr lang="ja-JP" sz="1050" kern="100" dirty="0" smtClean="0">
                          <a:effectLst/>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610272998"/>
                  </a:ext>
                </a:extLst>
              </a:tr>
              <a:tr h="756512">
                <a:tc>
                  <a:txBody>
                    <a:bodyPr/>
                    <a:lstStyle/>
                    <a:p>
                      <a:pPr algn="just">
                        <a:spcAft>
                          <a:spcPts val="0"/>
                        </a:spcAft>
                      </a:pPr>
                      <a:r>
                        <a:rPr lang="en-US" sz="1050" kern="100">
                          <a:effectLst/>
                        </a:rPr>
                        <a:t> </a:t>
                      </a:r>
                      <a:endParaRPr lang="ja-JP" sz="1050" kern="100">
                        <a:effectLst/>
                      </a:endParaRPr>
                    </a:p>
                    <a:p>
                      <a:pPr algn="just">
                        <a:spcAft>
                          <a:spcPts val="0"/>
                        </a:spcAft>
                      </a:pPr>
                      <a:r>
                        <a:rPr lang="ja-JP" sz="1050" kern="100">
                          <a:effectLst/>
                        </a:rPr>
                        <a:t>時間がない</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ct val="300000"/>
                        </a:lnSpc>
                        <a:spcAft>
                          <a:spcPts val="0"/>
                        </a:spcAft>
                      </a:pPr>
                      <a:r>
                        <a:rPr lang="en-US" sz="1050" kern="100" dirty="0">
                          <a:effectLst/>
                        </a:rPr>
                        <a:t>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marL="0" indent="0" algn="just">
                        <a:lnSpc>
                          <a:spcPct val="100000"/>
                        </a:lnSpc>
                        <a:spcBef>
                          <a:spcPts val="0"/>
                        </a:spcBef>
                        <a:spcAft>
                          <a:spcPts val="0"/>
                        </a:spcAft>
                      </a:pPr>
                      <a:r>
                        <a:rPr lang="ja-JP" sz="1050" kern="100" dirty="0" smtClean="0">
                          <a:effectLst/>
                        </a:rPr>
                        <a:t>荒尾市市民サービスセンター内マイナンバー出張窓口では土日祝日の受付も行っているがそれを知らない市民の方がいると思われる。より一層の周知に努めていきます。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210401527"/>
                  </a:ext>
                </a:extLst>
              </a:tr>
              <a:tr h="352877">
                <a:tc>
                  <a:txBody>
                    <a:bodyPr/>
                    <a:lstStyle/>
                    <a:p>
                      <a:pPr algn="just">
                        <a:lnSpc>
                          <a:spcPct val="200000"/>
                        </a:lnSpc>
                        <a:spcAft>
                          <a:spcPts val="0"/>
                        </a:spcAft>
                      </a:pPr>
                      <a:r>
                        <a:rPr lang="en-US" sz="1050" kern="100" dirty="0">
                          <a:effectLst/>
                        </a:rPr>
                        <a:t> </a:t>
                      </a:r>
                      <a:r>
                        <a:rPr lang="ja-JP" sz="1050" kern="100" dirty="0" smtClean="0">
                          <a:effectLst/>
                        </a:rPr>
                        <a:t>特</a:t>
                      </a:r>
                      <a:r>
                        <a:rPr lang="ja-JP" sz="1050" kern="100" dirty="0">
                          <a:effectLst/>
                        </a:rPr>
                        <a:t>になし</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lnSpc>
                          <a:spcPct val="200000"/>
                        </a:lnSpc>
                        <a:spcAft>
                          <a:spcPts val="0"/>
                        </a:spcAft>
                      </a:pPr>
                      <a:r>
                        <a:rPr lang="en-US" altLang="ja-JP" sz="1050" kern="100" dirty="0" smtClean="0">
                          <a:effectLst/>
                          <a:latin typeface="+mn-lt"/>
                          <a:ea typeface="+mn-ea"/>
                          <a:cs typeface="+mn-cs"/>
                        </a:rPr>
                        <a:t>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en-US" sz="1050" kern="100" dirty="0">
                          <a:effectLst/>
                        </a:rPr>
                        <a:t> </a:t>
                      </a:r>
                      <a:endParaRPr lang="ja-JP" sz="1050" kern="100" dirty="0">
                        <a:effectLst/>
                      </a:endParaRPr>
                    </a:p>
                    <a:p>
                      <a:pPr algn="ctr">
                        <a:spcAft>
                          <a:spcPts val="0"/>
                        </a:spcAft>
                      </a:pPr>
                      <a:r>
                        <a:rPr lang="en-US" sz="1050" kern="100" dirty="0">
                          <a:effectLst/>
                        </a:rPr>
                        <a:t> </a:t>
                      </a:r>
                      <a:r>
                        <a:rPr lang="en-US" altLang="ja-JP" sz="1050" kern="100" dirty="0">
                          <a:effectLst/>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46403300"/>
                  </a:ext>
                </a:extLst>
              </a:tr>
              <a:tr h="774965">
                <a:tc>
                  <a:txBody>
                    <a:bodyPr/>
                    <a:lstStyle/>
                    <a:p>
                      <a:pPr algn="just">
                        <a:spcAft>
                          <a:spcPts val="0"/>
                        </a:spcAft>
                      </a:pPr>
                      <a:r>
                        <a:rPr lang="en-US" sz="1050" kern="100" dirty="0">
                          <a:effectLst/>
                        </a:rPr>
                        <a:t> </a:t>
                      </a:r>
                      <a:endParaRPr lang="ja-JP" sz="1050" kern="100" dirty="0">
                        <a:effectLst/>
                      </a:endParaRPr>
                    </a:p>
                    <a:p>
                      <a:pPr algn="just">
                        <a:spcAft>
                          <a:spcPts val="0"/>
                        </a:spcAft>
                      </a:pPr>
                      <a:r>
                        <a:rPr lang="ja-JP" sz="1050" kern="100" dirty="0">
                          <a:effectLst/>
                        </a:rPr>
                        <a:t>申請・受け取りが面倒</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en-US" altLang="ja-JP" sz="1050" kern="100" dirty="0" smtClean="0">
                        <a:effectLst/>
                        <a:latin typeface="+mn-lt"/>
                        <a:ea typeface="+mn-ea"/>
                        <a:cs typeface="+mn-cs"/>
                      </a:endParaRPr>
                    </a:p>
                    <a:p>
                      <a:pPr algn="ctr">
                        <a:spcAft>
                          <a:spcPts val="0"/>
                        </a:spcAft>
                      </a:pPr>
                      <a:endParaRPr lang="en-US" altLang="ja-JP" sz="1050" kern="100" dirty="0" smtClean="0">
                        <a:effectLst/>
                        <a:latin typeface="+mn-lt"/>
                        <a:ea typeface="+mn-ea"/>
                        <a:cs typeface="+mn-cs"/>
                      </a:endParaRPr>
                    </a:p>
                    <a:p>
                      <a:pPr algn="ctr">
                        <a:spcAft>
                          <a:spcPts val="0"/>
                        </a:spcAft>
                      </a:pPr>
                      <a:r>
                        <a:rPr lang="en-US" altLang="ja-JP" sz="1050" kern="100" dirty="0" smtClean="0">
                          <a:effectLst/>
                          <a:latin typeface="+mn-lt"/>
                          <a:ea typeface="+mn-ea"/>
                          <a:cs typeface="+mn-cs"/>
                        </a:rPr>
                        <a:t>8</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ja-JP" sz="1050" kern="100" dirty="0">
                          <a:effectLst/>
                        </a:rPr>
                        <a:t>マイナンバーカードが始まった当初には実施していなかった、無料写真撮影付申請サポート</a:t>
                      </a:r>
                      <a:r>
                        <a:rPr lang="ja-JP" sz="1050" kern="100" dirty="0" smtClean="0">
                          <a:effectLst/>
                        </a:rPr>
                        <a:t>や出張</a:t>
                      </a:r>
                      <a:r>
                        <a:rPr lang="ja-JP" sz="1050" kern="100" dirty="0">
                          <a:effectLst/>
                        </a:rPr>
                        <a:t>申請会を実施しており、今後も市民の負担軽減になるような方法等努めていきます。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2684449842"/>
                  </a:ext>
                </a:extLst>
              </a:tr>
              <a:tr h="1044144">
                <a:tc>
                  <a:txBody>
                    <a:bodyPr/>
                    <a:lstStyle/>
                    <a:p>
                      <a:pPr algn="just">
                        <a:spcAft>
                          <a:spcPts val="0"/>
                        </a:spcAft>
                      </a:pPr>
                      <a:r>
                        <a:rPr lang="en-US" sz="1050" kern="100" dirty="0">
                          <a:effectLst/>
                        </a:rPr>
                        <a:t> </a:t>
                      </a:r>
                      <a:endParaRPr lang="ja-JP" sz="1050" kern="100" dirty="0">
                        <a:effectLst/>
                      </a:endParaRPr>
                    </a:p>
                    <a:p>
                      <a:r>
                        <a:rPr kumimoji="1" lang="ja-JP" altLang="ja-JP" sz="1000" b="1" kern="1200" dirty="0" smtClean="0">
                          <a:solidFill>
                            <a:schemeClr val="lt1"/>
                          </a:solidFill>
                          <a:effectLst/>
                          <a:latin typeface="+mn-lt"/>
                          <a:ea typeface="+mn-ea"/>
                          <a:cs typeface="+mn-cs"/>
                        </a:rPr>
                        <a:t>その他</a:t>
                      </a:r>
                    </a:p>
                    <a:p>
                      <a:r>
                        <a:rPr kumimoji="1" lang="ja-JP" altLang="ja-JP" sz="1000" b="1" kern="1200" dirty="0" smtClean="0">
                          <a:solidFill>
                            <a:schemeClr val="lt1"/>
                          </a:solidFill>
                          <a:effectLst/>
                          <a:latin typeface="+mn-lt"/>
                          <a:ea typeface="+mn-ea"/>
                          <a:cs typeface="+mn-cs"/>
                        </a:rPr>
                        <a:t>（国に管理されそう・引越しをする予定がある・付き添いのため・自宅で紛失）</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endParaRPr lang="en-US" sz="1050" kern="100" dirty="0" smtClean="0">
                        <a:effectLst/>
                      </a:endParaRPr>
                    </a:p>
                    <a:p>
                      <a:pPr algn="ctr">
                        <a:spcAft>
                          <a:spcPts val="0"/>
                        </a:spcAft>
                      </a:pPr>
                      <a:endParaRPr lang="en-US" sz="1050" kern="100" dirty="0" smtClean="0">
                        <a:effectLst/>
                      </a:endParaRPr>
                    </a:p>
                    <a:p>
                      <a:pPr algn="ctr">
                        <a:spcAft>
                          <a:spcPts val="0"/>
                        </a:spcAft>
                      </a:pPr>
                      <a:r>
                        <a:rPr lang="en-US" altLang="ja-JP" sz="1050" kern="100" dirty="0" smtClean="0">
                          <a:effectLst/>
                          <a:latin typeface="+mn-lt"/>
                          <a:ea typeface="+mn-ea"/>
                          <a:cs typeface="+mn-cs"/>
                        </a:rPr>
                        <a:t>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endParaRPr lang="en-US" altLang="ja-JP" sz="105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マインバーカードは市役所や年金事務所など分散して情報を管理をしており、国がすべての情報を管理しているわけではありません。</a:t>
                      </a:r>
                      <a:endParaRPr lang="en-US" altLang="ja-JP" sz="105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en-US" sz="1050" kern="100" dirty="0" smtClean="0">
                          <a:effectLst/>
                          <a:latin typeface="游明朝" panose="02020400000000000000" pitchFamily="18" charset="-128"/>
                          <a:ea typeface="游明朝" panose="02020400000000000000" pitchFamily="18" charset="-128"/>
                          <a:cs typeface="Times New Roman" panose="02020603050405020304" pitchFamily="18" charset="0"/>
                        </a:rPr>
                        <a:t>また、マイナンバーカードを紛失した場合は荒尾市役所市民課で再発行の手続きができます。</a:t>
                      </a:r>
                      <a:endParaRPr lang="en-US" altLang="ja-JP" sz="105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xmlns="" val="39132764"/>
                  </a:ext>
                </a:extLst>
              </a:tr>
            </a:tbl>
          </a:graphicData>
        </a:graphic>
      </p:graphicFrame>
    </p:spTree>
    <p:extLst>
      <p:ext uri="{BB962C8B-B14F-4D97-AF65-F5344CB8AC3E}">
        <p14:creationId xmlns:p14="http://schemas.microsoft.com/office/powerpoint/2010/main" val="4072586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232A532-5D6F-41CD-AD01-17733A782295}"/>
              </a:ext>
            </a:extLst>
          </p:cNvPr>
          <p:cNvSpPr>
            <a:spLocks noGrp="1"/>
          </p:cNvSpPr>
          <p:nvPr>
            <p:ph type="title"/>
          </p:nvPr>
        </p:nvSpPr>
        <p:spPr>
          <a:xfrm>
            <a:off x="321924" y="216449"/>
            <a:ext cx="8018585" cy="1770613"/>
          </a:xfrm>
        </p:spPr>
        <p:txBody>
          <a:bodyPr>
            <a:normAutofit/>
          </a:bodyPr>
          <a:lstStyle/>
          <a:p>
            <a:r>
              <a:rPr kumimoji="1" lang="ja-JP" altLang="en-US" dirty="0"/>
              <a:t>用件が済むまでの時間について</a:t>
            </a:r>
            <a:r>
              <a:rPr kumimoji="1" lang="en-US" altLang="ja-JP" dirty="0"/>
              <a:t/>
            </a:r>
            <a:br>
              <a:rPr kumimoji="1" lang="en-US" altLang="ja-JP" dirty="0"/>
            </a:br>
            <a:r>
              <a:rPr lang="ja-JP" altLang="ja-JP" sz="2000" dirty="0"/>
              <a:t>本庁では住所変更や戸籍届出など基本的に時間がかかる</a:t>
            </a:r>
            <a:r>
              <a:rPr lang="en-US" altLang="ja-JP" sz="2000" dirty="0"/>
              <a:t/>
            </a:r>
            <a:br>
              <a:rPr lang="en-US" altLang="ja-JP" sz="2000" dirty="0"/>
            </a:br>
            <a:r>
              <a:rPr lang="ja-JP" altLang="ja-JP" sz="2000" dirty="0"/>
              <a:t>手続きがあるため、ほかの窓口に比べて</a:t>
            </a:r>
            <a:r>
              <a:rPr lang="ja-JP" altLang="ja-JP" sz="2000" u="sng" dirty="0"/>
              <a:t>やや</a:t>
            </a:r>
            <a:r>
              <a:rPr lang="ja-JP" altLang="ja-JP" sz="2000" u="sng" dirty="0" smtClean="0"/>
              <a:t>満足</a:t>
            </a:r>
            <a:r>
              <a:rPr lang="ja-JP" altLang="en-US" sz="2000" dirty="0" smtClean="0"/>
              <a:t>や</a:t>
            </a:r>
            <a:r>
              <a:rPr lang="ja-JP" altLang="en-US" sz="2000" u="sng" dirty="0" smtClean="0"/>
              <a:t>適当</a:t>
            </a:r>
            <a:r>
              <a:rPr lang="en-US" altLang="ja-JP" sz="2000" u="sng" dirty="0" smtClean="0"/>
              <a:t/>
            </a:r>
            <a:br>
              <a:rPr lang="en-US" altLang="ja-JP" sz="2000" u="sng" dirty="0" smtClean="0"/>
            </a:br>
            <a:r>
              <a:rPr lang="ja-JP" altLang="ja-JP" sz="2000" dirty="0" smtClean="0"/>
              <a:t>が多いもの</a:t>
            </a:r>
            <a:r>
              <a:rPr lang="ja-JP" altLang="ja-JP" sz="2000" dirty="0"/>
              <a:t>の概ね</a:t>
            </a:r>
            <a:r>
              <a:rPr lang="ja-JP" altLang="ja-JP" sz="2000" u="sng" dirty="0"/>
              <a:t>満足</a:t>
            </a:r>
            <a:r>
              <a:rPr lang="ja-JP" altLang="ja-JP" sz="2000" dirty="0"/>
              <a:t>との評価を受けました。</a:t>
            </a:r>
            <a:endParaRPr kumimoji="1" lang="ja-JP" altLang="en-US" sz="2000" dirty="0"/>
          </a:p>
        </p:txBody>
      </p:sp>
      <p:sp>
        <p:nvSpPr>
          <p:cNvPr id="3" name="テキスト プレースホルダー 2">
            <a:extLst>
              <a:ext uri="{FF2B5EF4-FFF2-40B4-BE49-F238E27FC236}">
                <a16:creationId xmlns:a16="http://schemas.microsoft.com/office/drawing/2014/main" xmlns="" id="{E4851617-3CCC-473F-AAD2-0717F142D3EB}"/>
              </a:ext>
            </a:extLst>
          </p:cNvPr>
          <p:cNvSpPr>
            <a:spLocks noGrp="1"/>
          </p:cNvSpPr>
          <p:nvPr>
            <p:ph type="body" idx="1"/>
          </p:nvPr>
        </p:nvSpPr>
        <p:spPr>
          <a:xfrm>
            <a:off x="864064" y="2180492"/>
            <a:ext cx="3160712" cy="533688"/>
          </a:xfrm>
        </p:spPr>
        <p:txBody>
          <a:bodyPr>
            <a:noAutofit/>
          </a:bodyPr>
          <a:lstStyle/>
          <a:p>
            <a:endParaRPr kumimoji="1" lang="en-US" altLang="ja-JP" sz="2000" dirty="0"/>
          </a:p>
          <a:p>
            <a:endParaRPr kumimoji="1" lang="en-US" altLang="ja-JP" sz="2000" dirty="0"/>
          </a:p>
          <a:p>
            <a:r>
              <a:rPr kumimoji="1" lang="ja-JP" altLang="en-US" sz="2000" dirty="0"/>
              <a:t>本庁</a:t>
            </a:r>
            <a:endParaRPr kumimoji="1" lang="en-US" altLang="ja-JP" sz="2000" dirty="0"/>
          </a:p>
          <a:p>
            <a:endParaRPr kumimoji="1" lang="ja-JP" altLang="en-US" sz="2000" dirty="0"/>
          </a:p>
        </p:txBody>
      </p:sp>
      <p:graphicFrame>
        <p:nvGraphicFramePr>
          <p:cNvPr id="9" name="コンテンツ プレースホルダー 8">
            <a:extLst>
              <a:ext uri="{FF2B5EF4-FFF2-40B4-BE49-F238E27FC236}">
                <a16:creationId xmlns:a16="http://schemas.microsoft.com/office/drawing/2014/main" xmlns="" id="{7322F207-7F38-485A-9DB5-BDA1CD201721}"/>
              </a:ext>
            </a:extLst>
          </p:cNvPr>
          <p:cNvGraphicFramePr>
            <a:graphicFrameLocks noGrp="1"/>
          </p:cNvGraphicFramePr>
          <p:nvPr>
            <p:ph sz="half" idx="2"/>
            <p:extLst>
              <p:ext uri="{D42A27DB-BD31-4B8C-83A1-F6EECF244321}">
                <p14:modId xmlns:p14="http://schemas.microsoft.com/office/powerpoint/2010/main" val="2237150393"/>
              </p:ext>
            </p:extLst>
          </p:nvPr>
        </p:nvGraphicFramePr>
        <p:xfrm>
          <a:off x="492369" y="1987062"/>
          <a:ext cx="4397084" cy="34712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コンテンツ プレースホルダー 11">
            <a:extLst>
              <a:ext uri="{FF2B5EF4-FFF2-40B4-BE49-F238E27FC236}">
                <a16:creationId xmlns:a16="http://schemas.microsoft.com/office/drawing/2014/main" xmlns="" id="{5995FCC7-50DA-4017-9B40-77DDE22E20FC}"/>
              </a:ext>
            </a:extLst>
          </p:cNvPr>
          <p:cNvGraphicFramePr>
            <a:graphicFrameLocks noGrp="1"/>
          </p:cNvGraphicFramePr>
          <p:nvPr>
            <p:ph sz="quarter" idx="4"/>
            <p:extLst>
              <p:ext uri="{D42A27DB-BD31-4B8C-83A1-F6EECF244321}">
                <p14:modId xmlns:p14="http://schemas.microsoft.com/office/powerpoint/2010/main" val="3559714335"/>
              </p:ext>
            </p:extLst>
          </p:nvPr>
        </p:nvGraphicFramePr>
        <p:xfrm>
          <a:off x="6597747" y="977343"/>
          <a:ext cx="5113608" cy="34736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xmlns="" id="{5E286C8D-89A6-46D5-AA5C-EBCE759C5246}"/>
              </a:ext>
            </a:extLst>
          </p:cNvPr>
          <p:cNvGraphicFramePr/>
          <p:nvPr>
            <p:extLst>
              <p:ext uri="{D42A27DB-BD31-4B8C-83A1-F6EECF244321}">
                <p14:modId xmlns:p14="http://schemas.microsoft.com/office/powerpoint/2010/main" val="1014365511"/>
              </p:ext>
            </p:extLst>
          </p:nvPr>
        </p:nvGraphicFramePr>
        <p:xfrm>
          <a:off x="4317148" y="3972365"/>
          <a:ext cx="5755319" cy="2971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372827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617</Words>
  <Application>Microsoft Office PowerPoint</Application>
  <PresentationFormat>ユーザー設定</PresentationFormat>
  <Paragraphs>321</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市民課窓口 （本庁・市民サービスセンター） アンケート 実施結果報告</vt:lpstr>
      <vt:lpstr>市民課窓口 アンケート 結果と分析</vt:lpstr>
      <vt:lpstr>   年齢について マイナンバーカード出張窓口の調査結果から１０代～４０代の市民の方がマイナンバーカードの手続きで来庁することが他の年代と比べると少ない。 </vt:lpstr>
      <vt:lpstr>お住まいについて 戸籍の届出や住所異動ができる本庁でも８４％の方が市内住民の方でした。 </vt:lpstr>
      <vt:lpstr>用件について 本庁では証明書発行が４割を占め、次いで本庁でしか行えない住所変更や戸籍届出が多くの方々に利用いただいていました。市民サービスセンターでは税金・料金等の納付や医療費助成等の申請など様々な手続きでご利用いただいていました。</vt:lpstr>
      <vt:lpstr>案内について</vt:lpstr>
      <vt:lpstr>職員の対応について  概ね良いとの評価を受けました。</vt:lpstr>
      <vt:lpstr>マイナンバーをもっていますか</vt:lpstr>
      <vt:lpstr>用件が済むまでの時間について 本庁では住所変更や戸籍届出など基本的に時間がかかる 手続きがあるため、ほかの窓口に比べてやや満足や適当 が多いものの概ね満足との評価を受けました。</vt:lpstr>
      <vt:lpstr>市民サービスセンターに追加してほしい サービスはありますか </vt:lpstr>
      <vt:lpstr>窓口対応ついて ２７名の方々に意見をいただきました。 いただいた意見を参考に今後の業務改善に努めていきます。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市民課窓口 （本庁・市民サービスセンター） アンケート 実施結果報告</dc:title>
  <dc:creator>古本 陸</dc:creator>
  <cp:lastModifiedBy>古本 陸</cp:lastModifiedBy>
  <cp:revision>6</cp:revision>
  <dcterms:modified xsi:type="dcterms:W3CDTF">2023-01-16T06:12:21Z</dcterms:modified>
</cp:coreProperties>
</file>